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57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C62D4-09F5-4F0C-8546-BF5C232ECF16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41546-791B-4363-8A61-ED6047F28C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D66C-0891-E064-9BE5-303C9730B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15EB2-1408-705B-354B-48DFD05AD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5DFCB-4BB7-700A-977A-0DC028B8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893-1A76-48B0-AF11-931766E3C867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75F29-F2DC-72A1-9B39-D94CA827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E95BC-28FD-1CB6-F847-24B32C4F7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BB6B-344B-4429-9BBA-B923EB48B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4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DA334-3046-7243-90BD-BD56D000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5B37B-9372-539E-4859-B90E1BB2D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FA1D5-4F19-A4B7-7EF8-68C8AF91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893-1A76-48B0-AF11-931766E3C867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C7BE4-EC09-6532-6B67-86554630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680EF-75EF-1F53-0AB3-9A4D48034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BB6B-344B-4429-9BBA-B923EB48B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25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AB643-4ED9-3992-3088-7C2F599551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33C71-1278-2305-FB29-6AC6E2960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016F5-3750-C0A0-18AF-ADB01FB8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893-1A76-48B0-AF11-931766E3C867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7E8A7-84DD-23F3-0B6C-67B6C44A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457FB-5EEC-FEC2-F4D1-C821C6B5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BB6B-344B-4429-9BBA-B923EB48B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7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BC926-FC18-AD04-FEB6-ADD9C1F0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3512A-F70B-E458-FC60-3C479308B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AEA19-8514-8EFE-5F0E-207D8EE2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893-1A76-48B0-AF11-931766E3C867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2419-B267-F47B-BF6E-890BF0E9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725B6-9E05-CAB4-E501-E17820BB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BB6B-344B-4429-9BBA-B923EB48B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2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8B0C-114C-CFFF-496C-81344D35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B3665-DB1B-3FFC-0DF3-5A4DBB47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8A56B-0D52-FBBE-ECE5-F2D2A5B2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893-1A76-48B0-AF11-931766E3C867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7A9E-2ADD-2A0A-4AC8-63DA7134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101A-F50C-6356-1910-CC3C2F981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BB6B-344B-4429-9BBA-B923EB48B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8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4818-5CAF-69F4-AB63-0B1850C45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11799-618A-DB10-1C19-983F68B1D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FC315-46A9-F235-F634-0F02BC6F4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ECB96-F580-0695-7DDA-2FD27A4EE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893-1A76-48B0-AF11-931766E3C867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C5FA1-3381-BFB8-8D41-1EBCF0CD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1CE9E-B78B-A196-32AD-D830560EF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BB6B-344B-4429-9BBA-B923EB48B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3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86FD2-1C8C-7F6B-A0AD-905EE7B4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017E3-AEE7-64F8-FECC-EC493319E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01344-BA68-6C7B-404C-7D6878A08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4B445-4CA1-6D6B-C9C9-B73893480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BF047-7D6C-48B8-0D8A-B0B866159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DBF3D-CA84-85C3-C3BD-C65A5DBD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893-1A76-48B0-AF11-931766E3C867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28701A-2117-8A55-3590-D70E6938C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C541D-D612-CA3D-2F82-5070FDD1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BB6B-344B-4429-9BBA-B923EB48B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89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A0A5-50DE-FA09-66CA-F3C36C07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D10A4-7354-DD6E-CFFC-CCA7FFC7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893-1A76-48B0-AF11-931766E3C867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C76D0-2C13-6366-4FE8-4079B6DA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F7FBC-E4C1-6D9F-7CDE-057FC049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BB6B-344B-4429-9BBA-B923EB48B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50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305A7-867B-E043-2D1D-B8C1A9FA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893-1A76-48B0-AF11-931766E3C867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6CF42-6F2C-123F-BD63-F64EE7EA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EB076-D7AC-7169-21B4-62BB5C33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BB6B-344B-4429-9BBA-B923EB48B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2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DDBDF-7BBF-84D2-1996-869B377F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E6F7E-1F07-63D0-53F9-33AD510C7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68AE56-0C63-3BB5-9F66-8B76563CA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21616-6392-0FCA-56D5-87F4DE9E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893-1A76-48B0-AF11-931766E3C867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0BD00-C24B-BB82-2BA9-DF97F4A56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47ACD-69F6-262F-D4A6-F8C3B6DE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BB6B-344B-4429-9BBA-B923EB48B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6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EB74-2127-011C-1AFA-736AE255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896A5D-33CA-6699-AB77-3E93A1F68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F6E8F-7E2B-CB43-CC77-B753E7978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10605-A020-AED0-5B9C-C3A2E951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893-1A76-48B0-AF11-931766E3C867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A60EB-7916-25BF-1394-32FCFA69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65F77-E1DB-6E9C-AE91-E339DBAF3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BB6B-344B-4429-9BBA-B923EB48B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12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45944-9890-0321-183A-230D8D28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347BC-1AFF-C29A-390B-04FF9EF42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CEDC6-09CC-1933-12C3-D12CAC6F4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09893-1A76-48B0-AF11-931766E3C867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674CE-B4C5-CBC6-E46B-9ED09E145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172EF-EA1E-BDB5-7848-6C2FD0698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1BB6B-344B-4429-9BBA-B923EB48B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gi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розрачная гифка снега (42 шт)">
            <a:extLst>
              <a:ext uri="{FF2B5EF4-FFF2-40B4-BE49-F238E27FC236}">
                <a16:creationId xmlns:a16="http://schemas.microsoft.com/office/drawing/2014/main" id="{5BB1826A-1489-FC75-0539-29DA1F6A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6" y="0"/>
            <a:ext cx="12002947" cy="66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600CBEA-0FC4-4517-9DF7-3E1CB1F7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581" y="2704321"/>
            <a:ext cx="5948860" cy="2555836"/>
          </a:xfrm>
        </p:spPr>
        <p:txBody>
          <a:bodyPr>
            <a:noAutofit/>
          </a:bodyPr>
          <a:lstStyle/>
          <a:p>
            <a:pPr algn="r"/>
            <a:r>
              <a:rPr lang="sr-Cyrl-RS" sz="4500" dirty="0">
                <a:latin typeface="+mn-lt"/>
                <a:cs typeface="Gisha" panose="020B0604020202020204" pitchFamily="34" charset="-79"/>
              </a:rPr>
              <a:t>Стефан Марковић</a:t>
            </a:r>
          </a:p>
          <a:p>
            <a:pPr algn="r"/>
            <a:r>
              <a:rPr lang="sr-Cyrl-RS" sz="4500" dirty="0">
                <a:cs typeface="Gisha" panose="020B0604020202020204" pitchFamily="34" charset="-79"/>
              </a:rPr>
              <a:t>Лав Гечевић</a:t>
            </a:r>
          </a:p>
          <a:p>
            <a:pPr algn="r"/>
            <a:r>
              <a:rPr lang="sr-Cyrl-RS" sz="4500" dirty="0">
                <a:cs typeface="Gisha" panose="020B0604020202020204" pitchFamily="34" charset="-79"/>
              </a:rPr>
              <a:t>Здравко Матић</a:t>
            </a:r>
            <a:endParaRPr lang="en-US" sz="4500" dirty="0">
              <a:cs typeface="Gisha" panose="020B0604020202020204" pitchFamily="34" charset="-79"/>
            </a:endParaRPr>
          </a:p>
        </p:txBody>
      </p:sp>
      <p:pic>
        <p:nvPicPr>
          <p:cNvPr id="8" name="Gráfico 5">
            <a:extLst>
              <a:ext uri="{FF2B5EF4-FFF2-40B4-BE49-F238E27FC236}">
                <a16:creationId xmlns:a16="http://schemas.microsoft.com/office/drawing/2014/main" id="{B26BE943-D7BA-4474-B878-E5CBDB44B5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999" y="2525750"/>
            <a:ext cx="2466419" cy="1779890"/>
          </a:xfrm>
          <a:prstGeom prst="rect">
            <a:avLst/>
          </a:prstGeom>
        </p:spPr>
      </p:pic>
      <p:pic>
        <p:nvPicPr>
          <p:cNvPr id="29" name="Imagen 28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B0016274-B10F-4C49-BF40-E9E191C4D34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650" y="2419024"/>
            <a:ext cx="718022" cy="2692582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38D5BF53-EDD3-4A19-A2E5-E5D9149732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49" y="2746620"/>
            <a:ext cx="2092097" cy="2960067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01B45FF2-1CB6-40E8-9C2A-17D47841B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30" y="3363351"/>
            <a:ext cx="237251" cy="257361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B7E33052-DFFC-47CE-B529-DDFB2971F7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20" y="3296580"/>
            <a:ext cx="192103" cy="208385"/>
          </a:xfrm>
          <a:prstGeom prst="rect">
            <a:avLst/>
          </a:prstGeom>
        </p:spPr>
      </p:pic>
      <p:pic>
        <p:nvPicPr>
          <p:cNvPr id="28" name="Imagen 27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166927F8-EC54-413B-8A01-B0E192D24C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992" y="3469123"/>
            <a:ext cx="174870" cy="189690"/>
          </a:xfrm>
          <a:prstGeom prst="rect">
            <a:avLst/>
          </a:prstGeom>
        </p:spPr>
      </p:pic>
      <p:pic>
        <p:nvPicPr>
          <p:cNvPr id="30" name="Imagen 2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190B9312-4001-4476-BAFC-2A4DD1DF5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677" y="3162399"/>
            <a:ext cx="149391" cy="162053"/>
          </a:xfrm>
          <a:prstGeom prst="rect">
            <a:avLst/>
          </a:prstGeom>
        </p:spPr>
      </p:pic>
      <p:pic>
        <p:nvPicPr>
          <p:cNvPr id="26" name="Imagen 25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DD01E88D-CC04-465B-95F6-6C90ABD4C6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39" y="2657521"/>
            <a:ext cx="1766691" cy="3299437"/>
          </a:xfrm>
          <a:prstGeom prst="rect">
            <a:avLst/>
          </a:prstGeom>
        </p:spPr>
      </p:pic>
      <p:pic>
        <p:nvPicPr>
          <p:cNvPr id="32" name="Imagen 3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95F1338E-C0F0-4DA0-AD4F-34D97C33A8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655" y="2922669"/>
            <a:ext cx="237251" cy="257361"/>
          </a:xfrm>
          <a:prstGeom prst="rect">
            <a:avLst/>
          </a:prstGeom>
        </p:spPr>
      </p:pic>
      <p:pic>
        <p:nvPicPr>
          <p:cNvPr id="34" name="Imagen 3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51ED3E0-54EA-4BE1-B5B2-7BD0E6E481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20" y="2855898"/>
            <a:ext cx="192103" cy="208385"/>
          </a:xfrm>
          <a:prstGeom prst="rect">
            <a:avLst/>
          </a:prstGeom>
        </p:spPr>
      </p:pic>
      <p:pic>
        <p:nvPicPr>
          <p:cNvPr id="36" name="Imagen 35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F298F963-5DB9-4019-BE29-1931EEFFF5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67" y="2702958"/>
            <a:ext cx="174870" cy="189690"/>
          </a:xfrm>
          <a:prstGeom prst="rect">
            <a:avLst/>
          </a:prstGeom>
        </p:spPr>
      </p:pic>
      <p:pic>
        <p:nvPicPr>
          <p:cNvPr id="37" name="Imagen 36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5444576B-534A-4E7F-ACC5-4767B1EB80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677" y="3138403"/>
            <a:ext cx="149391" cy="162053"/>
          </a:xfrm>
          <a:prstGeom prst="rect">
            <a:avLst/>
          </a:prstGeom>
        </p:spPr>
      </p:pic>
      <p:pic>
        <p:nvPicPr>
          <p:cNvPr id="38" name="Imagen 37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89574FA9-164E-42EC-A20D-EE0504043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68" y="3415695"/>
            <a:ext cx="237251" cy="257361"/>
          </a:xfrm>
          <a:prstGeom prst="rect">
            <a:avLst/>
          </a:prstGeom>
        </p:spPr>
      </p:pic>
      <p:pic>
        <p:nvPicPr>
          <p:cNvPr id="39" name="Imagen 38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7C2B904-0092-4590-A786-BA77D0C19B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48" y="3193495"/>
            <a:ext cx="192103" cy="208385"/>
          </a:xfrm>
          <a:prstGeom prst="rect">
            <a:avLst/>
          </a:prstGeom>
        </p:spPr>
      </p:pic>
      <p:pic>
        <p:nvPicPr>
          <p:cNvPr id="40" name="Imagen 3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5B755371-56AB-4463-8A6A-77C01DC110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45" y="3327938"/>
            <a:ext cx="174870" cy="189690"/>
          </a:xfrm>
          <a:prstGeom prst="rect">
            <a:avLst/>
          </a:prstGeom>
        </p:spPr>
      </p:pic>
      <p:pic>
        <p:nvPicPr>
          <p:cNvPr id="41" name="Imagen 4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FD6FF6D8-A6BB-49B3-AA5A-CF1DE5B107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05" y="3059314"/>
            <a:ext cx="149391" cy="1620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34BEBE0-30E7-49E4-A816-DCA7EB661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804" y="775412"/>
            <a:ext cx="12235804" cy="2027422"/>
          </a:xfrm>
        </p:spPr>
        <p:txBody>
          <a:bodyPr anchor="t">
            <a:noAutofit/>
          </a:bodyPr>
          <a:lstStyle/>
          <a:p>
            <a:pPr algn="ctr"/>
            <a:r>
              <a:rPr lang="sr-Cyrl-RS" sz="10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Неорганска хемија</a:t>
            </a:r>
            <a:endParaRPr lang="en-US" sz="10000" b="1" dirty="0">
              <a:solidFill>
                <a:srgbClr val="000000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052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F88AE-970E-0918-1697-C3CB86E1F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8C146A0-943C-C2D3-A7ED-AD9C15AC4955}"/>
              </a:ext>
            </a:extLst>
          </p:cNvPr>
          <p:cNvSpPr txBox="1"/>
          <p:nvPr/>
        </p:nvSpPr>
        <p:spPr>
          <a:xfrm>
            <a:off x="495628" y="127929"/>
            <a:ext cx="1035862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Киселине су једињења која у воденим растворима отпуштају јоне водоника. Оне играју кључну улогу како у индустрији, тако и у биолошким процесима.</a:t>
            </a:r>
          </a:p>
          <a:p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Својства киселина</a:t>
            </a:r>
          </a:p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Укус и додир: Имају карактеристичан кисео укус</a:t>
            </a:r>
          </a:p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Индикатори: Мењају боју плавог лакмус папира у црвену, </a:t>
            </a:r>
          </a:p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Електролити: Њихови водени раствори проводе електричну струју.</a:t>
            </a:r>
            <a:endParaRPr lang="en-GB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n 25" descr="Patrón de fondo&#10;&#10;Descripción generada automáticamente">
            <a:extLst>
              <a:ext uri="{FF2B5EF4-FFF2-40B4-BE49-F238E27FC236}">
                <a16:creationId xmlns:a16="http://schemas.microsoft.com/office/drawing/2014/main" id="{D32B0532-1B0E-BEE8-417C-A94246273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99" y="1056082"/>
            <a:ext cx="534127" cy="2034905"/>
          </a:xfrm>
          <a:prstGeom prst="rect">
            <a:avLst/>
          </a:prstGeom>
        </p:spPr>
      </p:pic>
      <p:pic>
        <p:nvPicPr>
          <p:cNvPr id="12" name="Imagen 1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CD053CD8-91C3-BA71-E65E-69BB2B0AD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89" y="837287"/>
            <a:ext cx="217596" cy="236040"/>
          </a:xfrm>
          <a:prstGeom prst="rect">
            <a:avLst/>
          </a:prstGeom>
        </p:spPr>
      </p:pic>
      <p:pic>
        <p:nvPicPr>
          <p:cNvPr id="13" name="Imagen 1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049DC23-BDF9-E496-2A85-72D70D121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538" y="399869"/>
            <a:ext cx="176188" cy="191121"/>
          </a:xfrm>
          <a:prstGeom prst="rect">
            <a:avLst/>
          </a:prstGeom>
        </p:spPr>
      </p:pic>
      <p:pic>
        <p:nvPicPr>
          <p:cNvPr id="14" name="Imagen 1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BAAA1537-07B4-7A76-3A72-79D5E9ED0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29" y="307170"/>
            <a:ext cx="160383" cy="173975"/>
          </a:xfrm>
          <a:prstGeom prst="rect">
            <a:avLst/>
          </a:prstGeom>
        </p:spPr>
      </p:pic>
      <p:pic>
        <p:nvPicPr>
          <p:cNvPr id="15" name="Imagen 14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FEFE7437-541B-30AF-F938-B9FCD1AAA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443" y="53615"/>
            <a:ext cx="137015" cy="148628"/>
          </a:xfrm>
          <a:prstGeom prst="rect">
            <a:avLst/>
          </a:prstGeom>
        </p:spPr>
      </p:pic>
      <p:pic>
        <p:nvPicPr>
          <p:cNvPr id="20" name="Imagen 1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602EB7D6-8D4C-C944-A3C4-888092484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8" y="613259"/>
            <a:ext cx="217596" cy="236040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D3C886FB-6E22-AE53-CB13-D5D9A0FDE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75" y="296610"/>
            <a:ext cx="176188" cy="191121"/>
          </a:xfrm>
          <a:prstGeom prst="rect">
            <a:avLst/>
          </a:prstGeom>
        </p:spPr>
      </p:pic>
      <p:pic>
        <p:nvPicPr>
          <p:cNvPr id="22" name="Imagen 2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B7107E57-888E-519B-AFC5-C81AEED74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31" y="468086"/>
            <a:ext cx="160383" cy="173975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DB623054-E786-0BFE-6EA0-86BC189B6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25" y="907454"/>
            <a:ext cx="137015" cy="148628"/>
          </a:xfrm>
          <a:prstGeom prst="rect">
            <a:avLst/>
          </a:prstGeom>
        </p:spPr>
      </p:pic>
      <p:pic>
        <p:nvPicPr>
          <p:cNvPr id="28" name="Imagen 27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AB6A3DE8-A50C-7D09-241F-FBB85B363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412">
            <a:off x="10147203" y="5016921"/>
            <a:ext cx="556947" cy="2088549"/>
          </a:xfrm>
          <a:prstGeom prst="rect">
            <a:avLst/>
          </a:prstGeom>
        </p:spPr>
      </p:pic>
      <p:pic>
        <p:nvPicPr>
          <p:cNvPr id="1026" name="Picture 2" descr="Bubbles Gif">
            <a:extLst>
              <a:ext uri="{FF2B5EF4-FFF2-40B4-BE49-F238E27FC236}">
                <a16:creationId xmlns:a16="http://schemas.microsoft.com/office/drawing/2014/main" id="{63F1D6C3-1B9A-8412-F00A-6C68D7BA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2405">
            <a:off x="11043825" y="3841178"/>
            <a:ext cx="1941803" cy="19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65876-C803-12AB-466D-927EB798931D}"/>
              </a:ext>
            </a:extLst>
          </p:cNvPr>
          <p:cNvSpPr txBox="1"/>
          <p:nvPr/>
        </p:nvSpPr>
        <p:spPr>
          <a:xfrm>
            <a:off x="3347977" y="3195539"/>
            <a:ext cx="6695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56498-7477-6ABE-84BD-67A72FC6A435}"/>
              </a:ext>
            </a:extLst>
          </p:cNvPr>
          <p:cNvSpPr txBox="1"/>
          <p:nvPr/>
        </p:nvSpPr>
        <p:spPr>
          <a:xfrm>
            <a:off x="3347977" y="3195539"/>
            <a:ext cx="6695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03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1FAE1-0C6D-4DFE-28AF-D34504122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E24015A-B43F-84F9-5EE5-D6C0FB5220A0}"/>
              </a:ext>
            </a:extLst>
          </p:cNvPr>
          <p:cNvSpPr txBox="1"/>
          <p:nvPr/>
        </p:nvSpPr>
        <p:spPr>
          <a:xfrm>
            <a:off x="495628" y="127929"/>
            <a:ext cx="103586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киселина:</a:t>
            </a:r>
          </a:p>
          <a:p>
            <a:endParaRPr lang="sr-Cyrl-R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вештачки снег за украсе</a:t>
            </a:r>
          </a:p>
          <a:p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HNO3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црвена боја у ватрометима</a:t>
            </a:r>
          </a:p>
          <a:p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кристализација боја у вештачком снегу и декорацијама</a:t>
            </a:r>
            <a:endParaRPr lang="en-GB" sz="35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n 25" descr="Patrón de fondo&#10;&#10;Descripción generada automáticamente">
            <a:extLst>
              <a:ext uri="{FF2B5EF4-FFF2-40B4-BE49-F238E27FC236}">
                <a16:creationId xmlns:a16="http://schemas.microsoft.com/office/drawing/2014/main" id="{43DFF3A0-7696-B3D7-3F67-C835B89D3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99" y="1056082"/>
            <a:ext cx="534127" cy="2034905"/>
          </a:xfrm>
          <a:prstGeom prst="rect">
            <a:avLst/>
          </a:prstGeom>
        </p:spPr>
      </p:pic>
      <p:pic>
        <p:nvPicPr>
          <p:cNvPr id="12" name="Imagen 1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577B065B-046F-D87B-0094-6F1A5F43F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89" y="837287"/>
            <a:ext cx="217596" cy="236040"/>
          </a:xfrm>
          <a:prstGeom prst="rect">
            <a:avLst/>
          </a:prstGeom>
        </p:spPr>
      </p:pic>
      <p:pic>
        <p:nvPicPr>
          <p:cNvPr id="13" name="Imagen 1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CA64EA0E-7422-3019-9C55-54CADADAE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538" y="399869"/>
            <a:ext cx="176188" cy="191121"/>
          </a:xfrm>
          <a:prstGeom prst="rect">
            <a:avLst/>
          </a:prstGeom>
        </p:spPr>
      </p:pic>
      <p:pic>
        <p:nvPicPr>
          <p:cNvPr id="14" name="Imagen 1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7787C5B4-3F24-3F26-1161-BD1646CF5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29" y="307170"/>
            <a:ext cx="160383" cy="173975"/>
          </a:xfrm>
          <a:prstGeom prst="rect">
            <a:avLst/>
          </a:prstGeom>
        </p:spPr>
      </p:pic>
      <p:pic>
        <p:nvPicPr>
          <p:cNvPr id="15" name="Imagen 14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DEF8C26-E04C-E6BB-2F1E-1075427C5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443" y="53615"/>
            <a:ext cx="137015" cy="148628"/>
          </a:xfrm>
          <a:prstGeom prst="rect">
            <a:avLst/>
          </a:prstGeom>
        </p:spPr>
      </p:pic>
      <p:pic>
        <p:nvPicPr>
          <p:cNvPr id="20" name="Imagen 1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7950549C-EF93-038F-B154-E4C8E8F35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8" y="613259"/>
            <a:ext cx="217596" cy="236040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76A1171A-7EAF-EACE-4D0A-473A910FC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75" y="296610"/>
            <a:ext cx="176188" cy="191121"/>
          </a:xfrm>
          <a:prstGeom prst="rect">
            <a:avLst/>
          </a:prstGeom>
        </p:spPr>
      </p:pic>
      <p:pic>
        <p:nvPicPr>
          <p:cNvPr id="22" name="Imagen 2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11C16064-B686-8964-2ACA-610EA44AD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31" y="468086"/>
            <a:ext cx="160383" cy="173975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BCAE9C9-40CF-195B-9B7D-1E3B783A8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25" y="907454"/>
            <a:ext cx="137015" cy="148628"/>
          </a:xfrm>
          <a:prstGeom prst="rect">
            <a:avLst/>
          </a:prstGeom>
        </p:spPr>
      </p:pic>
      <p:pic>
        <p:nvPicPr>
          <p:cNvPr id="28" name="Imagen 27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A5023509-C6CB-F266-3695-53FB0117F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412">
            <a:off x="10147203" y="5016921"/>
            <a:ext cx="556947" cy="2088549"/>
          </a:xfrm>
          <a:prstGeom prst="rect">
            <a:avLst/>
          </a:prstGeom>
        </p:spPr>
      </p:pic>
      <p:pic>
        <p:nvPicPr>
          <p:cNvPr id="1026" name="Picture 2" descr="Bubbles Gif">
            <a:extLst>
              <a:ext uri="{FF2B5EF4-FFF2-40B4-BE49-F238E27FC236}">
                <a16:creationId xmlns:a16="http://schemas.microsoft.com/office/drawing/2014/main" id="{6557C7B2-C40D-867B-8BED-D71E2DC0F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2405">
            <a:off x="11043825" y="3841178"/>
            <a:ext cx="1941803" cy="19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3AC08-6585-72F8-C172-C695CCAFFF9A}"/>
              </a:ext>
            </a:extLst>
          </p:cNvPr>
          <p:cNvSpPr txBox="1"/>
          <p:nvPr/>
        </p:nvSpPr>
        <p:spPr>
          <a:xfrm>
            <a:off x="3347977" y="3195539"/>
            <a:ext cx="6695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D19F1-A4EE-48C8-D452-614032C3E604}"/>
              </a:ext>
            </a:extLst>
          </p:cNvPr>
          <p:cNvSpPr txBox="1"/>
          <p:nvPr/>
        </p:nvSpPr>
        <p:spPr>
          <a:xfrm>
            <a:off x="3347977" y="3195539"/>
            <a:ext cx="6695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8194" name="Picture 2" descr="Derivati ugljene kiseline – Online hemija">
            <a:extLst>
              <a:ext uri="{FF2B5EF4-FFF2-40B4-BE49-F238E27FC236}">
                <a16:creationId xmlns:a16="http://schemas.microsoft.com/office/drawing/2014/main" id="{987D5E65-E1C7-A252-6585-1239949A8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23" y="2955795"/>
            <a:ext cx="4672294" cy="330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5591D4-4907-87B8-0908-E155D51EAC4E}"/>
              </a:ext>
            </a:extLst>
          </p:cNvPr>
          <p:cNvSpPr txBox="1"/>
          <p:nvPr/>
        </p:nvSpPr>
        <p:spPr>
          <a:xfrm>
            <a:off x="3759853" y="6263149"/>
            <a:ext cx="518411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Угљена киселина(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38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63A4B-7044-569F-C93A-D78E3F6F2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розрачная гифка снега (42 шт)">
            <a:extLst>
              <a:ext uri="{FF2B5EF4-FFF2-40B4-BE49-F238E27FC236}">
                <a16:creationId xmlns:a16="http://schemas.microsoft.com/office/drawing/2014/main" id="{A7C69D6C-C76E-DCDE-70D7-1C1C85A81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6" y="0"/>
            <a:ext cx="12002947" cy="66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5">
            <a:extLst>
              <a:ext uri="{FF2B5EF4-FFF2-40B4-BE49-F238E27FC236}">
                <a16:creationId xmlns:a16="http://schemas.microsoft.com/office/drawing/2014/main" id="{D9AEC7B6-BCB5-61CC-68F1-497540619A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2076" y="2803543"/>
            <a:ext cx="2466419" cy="1779890"/>
          </a:xfrm>
          <a:prstGeom prst="rect">
            <a:avLst/>
          </a:prstGeom>
        </p:spPr>
      </p:pic>
      <p:pic>
        <p:nvPicPr>
          <p:cNvPr id="29" name="Imagen 28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B42094B8-D749-7AEC-1CCD-B5F2C4B3871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27" y="2696817"/>
            <a:ext cx="718022" cy="2692582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354C4D9B-C3B1-75DD-D64A-47BCCEDF3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126" y="3024413"/>
            <a:ext cx="2092097" cy="2960067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B595DF2B-6D2F-D46B-9E7D-505EBEDDE1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07" y="3641144"/>
            <a:ext cx="237251" cy="257361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2481FDBD-2354-CDB3-429D-6A53CE8EC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997" y="3574373"/>
            <a:ext cx="192103" cy="208385"/>
          </a:xfrm>
          <a:prstGeom prst="rect">
            <a:avLst/>
          </a:prstGeom>
        </p:spPr>
      </p:pic>
      <p:pic>
        <p:nvPicPr>
          <p:cNvPr id="28" name="Imagen 27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6D44758D-D081-297F-8DD7-5CA6E5ACE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069" y="3746916"/>
            <a:ext cx="174870" cy="189690"/>
          </a:xfrm>
          <a:prstGeom prst="rect">
            <a:avLst/>
          </a:prstGeom>
        </p:spPr>
      </p:pic>
      <p:pic>
        <p:nvPicPr>
          <p:cNvPr id="30" name="Imagen 2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12B6B3FA-E589-B59C-12A8-AF39EC4090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754" y="3440192"/>
            <a:ext cx="149391" cy="162053"/>
          </a:xfrm>
          <a:prstGeom prst="rect">
            <a:avLst/>
          </a:prstGeom>
        </p:spPr>
      </p:pic>
      <p:pic>
        <p:nvPicPr>
          <p:cNvPr id="26" name="Imagen 25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AC77274-5982-5E04-9C8F-FE28772DE2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16" y="2935314"/>
            <a:ext cx="1766691" cy="3299437"/>
          </a:xfrm>
          <a:prstGeom prst="rect">
            <a:avLst/>
          </a:prstGeom>
        </p:spPr>
      </p:pic>
      <p:pic>
        <p:nvPicPr>
          <p:cNvPr id="32" name="Imagen 3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F9C39768-4D39-851C-3478-3D032B7C2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732" y="3200462"/>
            <a:ext cx="237251" cy="257361"/>
          </a:xfrm>
          <a:prstGeom prst="rect">
            <a:avLst/>
          </a:prstGeom>
        </p:spPr>
      </p:pic>
      <p:pic>
        <p:nvPicPr>
          <p:cNvPr id="34" name="Imagen 3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B1B00D02-CF5C-C7D9-E6D2-B5C2F62F89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97" y="3133691"/>
            <a:ext cx="192103" cy="208385"/>
          </a:xfrm>
          <a:prstGeom prst="rect">
            <a:avLst/>
          </a:prstGeom>
        </p:spPr>
      </p:pic>
      <p:pic>
        <p:nvPicPr>
          <p:cNvPr id="36" name="Imagen 35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A07E9E6A-DB06-8EB0-57C7-9F0E3B04C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944" y="2980751"/>
            <a:ext cx="174870" cy="189690"/>
          </a:xfrm>
          <a:prstGeom prst="rect">
            <a:avLst/>
          </a:prstGeom>
        </p:spPr>
      </p:pic>
      <p:pic>
        <p:nvPicPr>
          <p:cNvPr id="37" name="Imagen 36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56A37B66-1CA3-82A6-9C8B-B38D85BAED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54" y="3416196"/>
            <a:ext cx="149391" cy="162053"/>
          </a:xfrm>
          <a:prstGeom prst="rect">
            <a:avLst/>
          </a:prstGeom>
        </p:spPr>
      </p:pic>
      <p:pic>
        <p:nvPicPr>
          <p:cNvPr id="38" name="Imagen 37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4299806B-3CBB-48AE-563F-22D168A98D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545" y="3693488"/>
            <a:ext cx="237251" cy="257361"/>
          </a:xfrm>
          <a:prstGeom prst="rect">
            <a:avLst/>
          </a:prstGeom>
        </p:spPr>
      </p:pic>
      <p:pic>
        <p:nvPicPr>
          <p:cNvPr id="39" name="Imagen 38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A4239D6-5F87-1BD3-BCB3-C0BA0271D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625" y="3471288"/>
            <a:ext cx="192103" cy="208385"/>
          </a:xfrm>
          <a:prstGeom prst="rect">
            <a:avLst/>
          </a:prstGeom>
        </p:spPr>
      </p:pic>
      <p:pic>
        <p:nvPicPr>
          <p:cNvPr id="40" name="Imagen 3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F15F22C6-0288-BF1B-B1D0-60FA4A05F9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22" y="3605731"/>
            <a:ext cx="174870" cy="189690"/>
          </a:xfrm>
          <a:prstGeom prst="rect">
            <a:avLst/>
          </a:prstGeom>
        </p:spPr>
      </p:pic>
      <p:pic>
        <p:nvPicPr>
          <p:cNvPr id="41" name="Imagen 4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0868903-C120-2EB3-4DDA-245C569775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82" y="3337107"/>
            <a:ext cx="149391" cy="1620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0C25E2-CFE7-A90C-5C43-8B4032BE9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47" y="1115357"/>
            <a:ext cx="12191999" cy="2027422"/>
          </a:xfrm>
        </p:spPr>
        <p:txBody>
          <a:bodyPr anchor="t">
            <a:noAutofit/>
          </a:bodyPr>
          <a:lstStyle/>
          <a:p>
            <a:r>
              <a:rPr lang="sr-Cyrl-RS" sz="85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СОЛИ</a:t>
            </a:r>
            <a:endParaRPr lang="en-US" sz="8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950DA-FBE4-0E2C-2115-2B7E157E5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3AD962-12CD-DDB9-8328-37B2271F13EC}"/>
              </a:ext>
            </a:extLst>
          </p:cNvPr>
          <p:cNvSpPr txBox="1"/>
          <p:nvPr/>
        </p:nvSpPr>
        <p:spPr>
          <a:xfrm>
            <a:off x="495627" y="127929"/>
            <a:ext cx="10908601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Соли су хемијска једињења са јонском структуром која се састоје од катјона метала и анјона киселинског остатка. Оне настају у реакцији неутрализације између киселина и база. </a:t>
            </a:r>
          </a:p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 соли:</a:t>
            </a:r>
          </a:p>
          <a:p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NaCl – 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натријум-хлорид – кухињска со</a:t>
            </a:r>
            <a:endParaRPr lang="sr-Latn-R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калцијум-карбонат – кречњак, креда и мермер</a:t>
            </a:r>
            <a:endParaRPr lang="sr-Latn-RS" sz="35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бакар(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)-сулфат – плави камен</a:t>
            </a:r>
            <a:endParaRPr lang="sr-Latn-RS" sz="35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MgSO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sr-Cyrl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магнезијум-сулфат – ,, горка со“ </a:t>
            </a:r>
            <a:endParaRPr lang="sr-Latn-RS" sz="35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n 25" descr="Patrón de fondo&#10;&#10;Descripción generada automáticamente">
            <a:extLst>
              <a:ext uri="{FF2B5EF4-FFF2-40B4-BE49-F238E27FC236}">
                <a16:creationId xmlns:a16="http://schemas.microsoft.com/office/drawing/2014/main" id="{3E21F1D8-9F1F-E823-90DA-E0361642C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99" y="1056082"/>
            <a:ext cx="534127" cy="2034905"/>
          </a:xfrm>
          <a:prstGeom prst="rect">
            <a:avLst/>
          </a:prstGeom>
        </p:spPr>
      </p:pic>
      <p:pic>
        <p:nvPicPr>
          <p:cNvPr id="12" name="Imagen 1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6D9A987-9DA6-4DAA-5FAD-BBB1D3AB0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89" y="837287"/>
            <a:ext cx="217596" cy="236040"/>
          </a:xfrm>
          <a:prstGeom prst="rect">
            <a:avLst/>
          </a:prstGeom>
        </p:spPr>
      </p:pic>
      <p:pic>
        <p:nvPicPr>
          <p:cNvPr id="13" name="Imagen 1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FFA63AE9-1DED-F525-0FE0-54D238791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538" y="399869"/>
            <a:ext cx="176188" cy="191121"/>
          </a:xfrm>
          <a:prstGeom prst="rect">
            <a:avLst/>
          </a:prstGeom>
        </p:spPr>
      </p:pic>
      <p:pic>
        <p:nvPicPr>
          <p:cNvPr id="14" name="Imagen 1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C23ECF1D-AF39-E020-1A27-19E9B12A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29" y="307170"/>
            <a:ext cx="160383" cy="173975"/>
          </a:xfrm>
          <a:prstGeom prst="rect">
            <a:avLst/>
          </a:prstGeom>
        </p:spPr>
      </p:pic>
      <p:pic>
        <p:nvPicPr>
          <p:cNvPr id="15" name="Imagen 14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A23B14E7-A307-B2A2-24E2-977F76D66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443" y="53615"/>
            <a:ext cx="137015" cy="148628"/>
          </a:xfrm>
          <a:prstGeom prst="rect">
            <a:avLst/>
          </a:prstGeom>
        </p:spPr>
      </p:pic>
      <p:pic>
        <p:nvPicPr>
          <p:cNvPr id="20" name="Imagen 1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2774F5CA-09EB-920B-49F4-E1799AE81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8" y="613259"/>
            <a:ext cx="217596" cy="236040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836241B0-DC04-A129-84F7-88C8BC829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75" y="296610"/>
            <a:ext cx="176188" cy="191121"/>
          </a:xfrm>
          <a:prstGeom prst="rect">
            <a:avLst/>
          </a:prstGeom>
        </p:spPr>
      </p:pic>
      <p:pic>
        <p:nvPicPr>
          <p:cNvPr id="22" name="Imagen 2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5409504F-3D2A-AA75-6DAC-C11401530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31" y="468086"/>
            <a:ext cx="160383" cy="173975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6AA840E-03E5-F3D9-0443-73B5B5A62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25" y="907454"/>
            <a:ext cx="137015" cy="148628"/>
          </a:xfrm>
          <a:prstGeom prst="rect">
            <a:avLst/>
          </a:prstGeom>
        </p:spPr>
      </p:pic>
      <p:pic>
        <p:nvPicPr>
          <p:cNvPr id="28" name="Imagen 27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23633642-FEE8-90EA-7203-2A8B98F13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412">
            <a:off x="10147203" y="5016921"/>
            <a:ext cx="556947" cy="2088549"/>
          </a:xfrm>
          <a:prstGeom prst="rect">
            <a:avLst/>
          </a:prstGeom>
        </p:spPr>
      </p:pic>
      <p:pic>
        <p:nvPicPr>
          <p:cNvPr id="1026" name="Picture 2" descr="Bubbles Gif">
            <a:extLst>
              <a:ext uri="{FF2B5EF4-FFF2-40B4-BE49-F238E27FC236}">
                <a16:creationId xmlns:a16="http://schemas.microsoft.com/office/drawing/2014/main" id="{F94F06C4-7725-25FD-3DA0-65F5BA52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2405">
            <a:off x="11043825" y="3841178"/>
            <a:ext cx="1941803" cy="19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FC1186-A8FB-0757-4CB5-1F6CF3275DE5}"/>
              </a:ext>
            </a:extLst>
          </p:cNvPr>
          <p:cNvSpPr txBox="1"/>
          <p:nvPr/>
        </p:nvSpPr>
        <p:spPr>
          <a:xfrm>
            <a:off x="3347977" y="3195539"/>
            <a:ext cx="6695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5F333-F069-4B9F-67F5-0F894A0AF733}"/>
              </a:ext>
            </a:extLst>
          </p:cNvPr>
          <p:cNvSpPr txBox="1"/>
          <p:nvPr/>
        </p:nvSpPr>
        <p:spPr>
          <a:xfrm>
            <a:off x="3347977" y="3195539"/>
            <a:ext cx="6695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456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36642-9732-A573-55A2-00FC12E91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E5CBA24-A193-5BFA-F985-CC6429F8F005}"/>
              </a:ext>
            </a:extLst>
          </p:cNvPr>
          <p:cNvSpPr txBox="1"/>
          <p:nvPr/>
        </p:nvSpPr>
        <p:spPr>
          <a:xfrm>
            <a:off x="495627" y="127929"/>
            <a:ext cx="110476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соли:</a:t>
            </a:r>
          </a:p>
          <a:p>
            <a:endParaRPr lang="sr-Cyrl-R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NaCl – 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посипање улица зими да би се снег растопио, </a:t>
            </a:r>
          </a:p>
          <a:p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 боја ватромета, кристали на украсима</a:t>
            </a:r>
          </a:p>
          <a:p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експериментима за замрзнут ефекат на стаклу</a:t>
            </a:r>
          </a:p>
          <a:p>
            <a:endParaRPr lang="sr-Cyrl-R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n 25" descr="Patrón de fondo&#10;&#10;Descripción generada automáticamente">
            <a:extLst>
              <a:ext uri="{FF2B5EF4-FFF2-40B4-BE49-F238E27FC236}">
                <a16:creationId xmlns:a16="http://schemas.microsoft.com/office/drawing/2014/main" id="{C59FD472-90C3-C223-17C1-5905D5EB3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99" y="1056082"/>
            <a:ext cx="534127" cy="2034905"/>
          </a:xfrm>
          <a:prstGeom prst="rect">
            <a:avLst/>
          </a:prstGeom>
        </p:spPr>
      </p:pic>
      <p:pic>
        <p:nvPicPr>
          <p:cNvPr id="12" name="Imagen 1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7E6B37F7-017D-FD41-9D45-556C1C5B3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89" y="837287"/>
            <a:ext cx="217596" cy="236040"/>
          </a:xfrm>
          <a:prstGeom prst="rect">
            <a:avLst/>
          </a:prstGeom>
        </p:spPr>
      </p:pic>
      <p:pic>
        <p:nvPicPr>
          <p:cNvPr id="13" name="Imagen 1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F2DB8F95-D9A1-2B08-7ED7-B607B6FF2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538" y="399869"/>
            <a:ext cx="176188" cy="191121"/>
          </a:xfrm>
          <a:prstGeom prst="rect">
            <a:avLst/>
          </a:prstGeom>
        </p:spPr>
      </p:pic>
      <p:pic>
        <p:nvPicPr>
          <p:cNvPr id="14" name="Imagen 1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7A27D49-B3E8-FD41-2D83-8149D7A10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29" y="307170"/>
            <a:ext cx="160383" cy="173975"/>
          </a:xfrm>
          <a:prstGeom prst="rect">
            <a:avLst/>
          </a:prstGeom>
        </p:spPr>
      </p:pic>
      <p:pic>
        <p:nvPicPr>
          <p:cNvPr id="15" name="Imagen 14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EC49175-12AD-06A8-36C2-08F08E2BB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443" y="53615"/>
            <a:ext cx="137015" cy="148628"/>
          </a:xfrm>
          <a:prstGeom prst="rect">
            <a:avLst/>
          </a:prstGeom>
        </p:spPr>
      </p:pic>
      <p:pic>
        <p:nvPicPr>
          <p:cNvPr id="20" name="Imagen 1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B525A81-A5E6-41E2-E518-3A216F92A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8" y="613259"/>
            <a:ext cx="217596" cy="236040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152202A6-14DC-5A33-C79E-20678E4D1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75" y="296610"/>
            <a:ext cx="176188" cy="191121"/>
          </a:xfrm>
          <a:prstGeom prst="rect">
            <a:avLst/>
          </a:prstGeom>
        </p:spPr>
      </p:pic>
      <p:pic>
        <p:nvPicPr>
          <p:cNvPr id="22" name="Imagen 2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1F8716F3-C236-9037-93B8-926469480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31" y="468086"/>
            <a:ext cx="160383" cy="173975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8DD10885-D084-F00D-B792-BF9B42C83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25" y="907454"/>
            <a:ext cx="137015" cy="148628"/>
          </a:xfrm>
          <a:prstGeom prst="rect">
            <a:avLst/>
          </a:prstGeom>
        </p:spPr>
      </p:pic>
      <p:pic>
        <p:nvPicPr>
          <p:cNvPr id="28" name="Imagen 27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E558166C-4048-A22F-5D20-BCB6B4DFE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412">
            <a:off x="10147203" y="5016921"/>
            <a:ext cx="556947" cy="2088549"/>
          </a:xfrm>
          <a:prstGeom prst="rect">
            <a:avLst/>
          </a:prstGeom>
        </p:spPr>
      </p:pic>
      <p:pic>
        <p:nvPicPr>
          <p:cNvPr id="1026" name="Picture 2" descr="Bubbles Gif">
            <a:extLst>
              <a:ext uri="{FF2B5EF4-FFF2-40B4-BE49-F238E27FC236}">
                <a16:creationId xmlns:a16="http://schemas.microsoft.com/office/drawing/2014/main" id="{1A281F49-2E0C-AAD9-5409-792C4622D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2405">
            <a:off x="11043825" y="3841178"/>
            <a:ext cx="1941803" cy="19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akar-sulfat – Wikipedija / Википедија">
            <a:extLst>
              <a:ext uri="{FF2B5EF4-FFF2-40B4-BE49-F238E27FC236}">
                <a16:creationId xmlns:a16="http://schemas.microsoft.com/office/drawing/2014/main" id="{8FFCE8EC-A3AA-39CC-D6DB-67FC0F64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9" y="3090987"/>
            <a:ext cx="3294927" cy="247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F91504-C3CA-A9E2-7B4A-EE47D44AB7F1}"/>
              </a:ext>
            </a:extLst>
          </p:cNvPr>
          <p:cNvSpPr txBox="1"/>
          <p:nvPr/>
        </p:nvSpPr>
        <p:spPr>
          <a:xfrm>
            <a:off x="1558724" y="5745724"/>
            <a:ext cx="6695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плави камен)</a:t>
            </a:r>
            <a:endParaRPr lang="en-GB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Kuhinjska so Архиве - Vesti online">
            <a:extLst>
              <a:ext uri="{FF2B5EF4-FFF2-40B4-BE49-F238E27FC236}">
                <a16:creationId xmlns:a16="http://schemas.microsoft.com/office/drawing/2014/main" id="{F827A19C-0A50-E708-D5AB-D9FAE41A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12" y="3171677"/>
            <a:ext cx="3810000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7EF8F3-801C-E366-BF4C-A885EDEB9EA5}"/>
              </a:ext>
            </a:extLst>
          </p:cNvPr>
          <p:cNvSpPr txBox="1"/>
          <p:nvPr/>
        </p:nvSpPr>
        <p:spPr>
          <a:xfrm>
            <a:off x="6501114" y="5456715"/>
            <a:ext cx="669595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натријум-хлорид</a:t>
            </a:r>
            <a:endParaRPr lang="en-GB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88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C18F2-7ACF-B0C0-43E4-C9A89B572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81BC59D-35BB-8C5E-BB6F-757E1BE5D256}"/>
              </a:ext>
            </a:extLst>
          </p:cNvPr>
          <p:cNvSpPr txBox="1"/>
          <p:nvPr/>
        </p:nvSpPr>
        <p:spPr>
          <a:xfrm>
            <a:off x="495627" y="127929"/>
            <a:ext cx="1090860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Кристализација је физички процес у којем се из течног или гасовитог стања издваја чврста супстанца у облику кристала. </a:t>
            </a:r>
            <a:endParaRPr lang="sr-Latn-RS" sz="35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n 25" descr="Patrón de fondo&#10;&#10;Descripción generada automáticamente">
            <a:extLst>
              <a:ext uri="{FF2B5EF4-FFF2-40B4-BE49-F238E27FC236}">
                <a16:creationId xmlns:a16="http://schemas.microsoft.com/office/drawing/2014/main" id="{39893503-510F-F948-E5C2-681F29F08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99" y="1056082"/>
            <a:ext cx="534127" cy="2034905"/>
          </a:xfrm>
          <a:prstGeom prst="rect">
            <a:avLst/>
          </a:prstGeom>
        </p:spPr>
      </p:pic>
      <p:pic>
        <p:nvPicPr>
          <p:cNvPr id="12" name="Imagen 1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9D3964F0-F296-6DD4-6E43-97ACC0EDC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89" y="837287"/>
            <a:ext cx="217596" cy="236040"/>
          </a:xfrm>
          <a:prstGeom prst="rect">
            <a:avLst/>
          </a:prstGeom>
        </p:spPr>
      </p:pic>
      <p:pic>
        <p:nvPicPr>
          <p:cNvPr id="13" name="Imagen 1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1AC598B7-0A83-C129-C6A9-04B5FEB47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538" y="399869"/>
            <a:ext cx="176188" cy="191121"/>
          </a:xfrm>
          <a:prstGeom prst="rect">
            <a:avLst/>
          </a:prstGeom>
        </p:spPr>
      </p:pic>
      <p:pic>
        <p:nvPicPr>
          <p:cNvPr id="14" name="Imagen 1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6ABACCB-009A-2882-9065-C1B18C3B8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29" y="307170"/>
            <a:ext cx="160383" cy="173975"/>
          </a:xfrm>
          <a:prstGeom prst="rect">
            <a:avLst/>
          </a:prstGeom>
        </p:spPr>
      </p:pic>
      <p:pic>
        <p:nvPicPr>
          <p:cNvPr id="15" name="Imagen 14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AD1BA373-9266-E105-5981-DE2365373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443" y="53615"/>
            <a:ext cx="137015" cy="148628"/>
          </a:xfrm>
          <a:prstGeom prst="rect">
            <a:avLst/>
          </a:prstGeom>
        </p:spPr>
      </p:pic>
      <p:pic>
        <p:nvPicPr>
          <p:cNvPr id="20" name="Imagen 1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60510232-9811-F76E-961D-6463CBF02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8" y="613259"/>
            <a:ext cx="217596" cy="236040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106541B5-B554-9453-4B2D-D7CDFAF26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75" y="296610"/>
            <a:ext cx="176188" cy="191121"/>
          </a:xfrm>
          <a:prstGeom prst="rect">
            <a:avLst/>
          </a:prstGeom>
        </p:spPr>
      </p:pic>
      <p:pic>
        <p:nvPicPr>
          <p:cNvPr id="22" name="Imagen 2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D57AC60-75B1-6C21-90C3-B2F8EEF04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31" y="468086"/>
            <a:ext cx="160383" cy="173975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A2A58673-C961-37C2-6CAD-41E7E3810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25" y="907454"/>
            <a:ext cx="137015" cy="148628"/>
          </a:xfrm>
          <a:prstGeom prst="rect">
            <a:avLst/>
          </a:prstGeom>
        </p:spPr>
      </p:pic>
      <p:pic>
        <p:nvPicPr>
          <p:cNvPr id="28" name="Imagen 27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5BE08D5B-EABF-08DF-CA2B-7174B010C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412">
            <a:off x="9765457" y="4948538"/>
            <a:ext cx="556947" cy="2088549"/>
          </a:xfrm>
          <a:prstGeom prst="rect">
            <a:avLst/>
          </a:prstGeom>
        </p:spPr>
      </p:pic>
      <p:pic>
        <p:nvPicPr>
          <p:cNvPr id="1026" name="Picture 2" descr="Bubbles Gif">
            <a:extLst>
              <a:ext uri="{FF2B5EF4-FFF2-40B4-BE49-F238E27FC236}">
                <a16:creationId xmlns:a16="http://schemas.microsoft.com/office/drawing/2014/main" id="{60D794FB-A193-E499-801B-66AD5F2D5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2405">
            <a:off x="10268319" y="3680601"/>
            <a:ext cx="1941803" cy="19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DD9083-472D-470B-B990-54EB377A651F}"/>
              </a:ext>
            </a:extLst>
          </p:cNvPr>
          <p:cNvSpPr txBox="1"/>
          <p:nvPr/>
        </p:nvSpPr>
        <p:spPr>
          <a:xfrm>
            <a:off x="3347977" y="3195539"/>
            <a:ext cx="6695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B0174-52A8-05AF-A754-CB546DE04A02}"/>
              </a:ext>
            </a:extLst>
          </p:cNvPr>
          <p:cNvSpPr txBox="1"/>
          <p:nvPr/>
        </p:nvSpPr>
        <p:spPr>
          <a:xfrm>
            <a:off x="3347977" y="3195539"/>
            <a:ext cx="6695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7170" name="Picture 2" descr="Kristalizacija — Википедија">
            <a:extLst>
              <a:ext uri="{FF2B5EF4-FFF2-40B4-BE49-F238E27FC236}">
                <a16:creationId xmlns:a16="http://schemas.microsoft.com/office/drawing/2014/main" id="{8408CF50-B988-3118-8620-E5AAFE8E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06" y="1836089"/>
            <a:ext cx="4995918" cy="374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6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vatromet - Бесплатни анимирани ГИФ - PicMix">
            <a:extLst>
              <a:ext uri="{FF2B5EF4-FFF2-40B4-BE49-F238E27FC236}">
                <a16:creationId xmlns:a16="http://schemas.microsoft.com/office/drawing/2014/main" id="{91722F41-E8E4-EA7D-ABE4-599802483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05036"/>
            <a:ext cx="38100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Прозрачная гифка снега (42 шт)">
            <a:extLst>
              <a:ext uri="{FF2B5EF4-FFF2-40B4-BE49-F238E27FC236}">
                <a16:creationId xmlns:a16="http://schemas.microsoft.com/office/drawing/2014/main" id="{D1EC84E8-5BBB-4269-9865-C74816D00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6" y="81023"/>
            <a:ext cx="12002947" cy="66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07F0B6-3ADE-DF12-B734-B759CCBE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ctr"/>
            <a:r>
              <a:rPr lang="sr-Cyrl-R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8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4FF63-E6F3-CF55-9146-7E85429B2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розрачная гифка снега (42 шт)">
            <a:extLst>
              <a:ext uri="{FF2B5EF4-FFF2-40B4-BE49-F238E27FC236}">
                <a16:creationId xmlns:a16="http://schemas.microsoft.com/office/drawing/2014/main" id="{EE5BEA5C-2395-3FB2-DC01-9CAC80C7D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6" y="0"/>
            <a:ext cx="12002947" cy="66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5">
            <a:extLst>
              <a:ext uri="{FF2B5EF4-FFF2-40B4-BE49-F238E27FC236}">
                <a16:creationId xmlns:a16="http://schemas.microsoft.com/office/drawing/2014/main" id="{2F2F3935-EA36-34A9-CE95-5E0C12DAD2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999" y="2525750"/>
            <a:ext cx="2466419" cy="1779890"/>
          </a:xfrm>
          <a:prstGeom prst="rect">
            <a:avLst/>
          </a:prstGeom>
        </p:spPr>
      </p:pic>
      <p:pic>
        <p:nvPicPr>
          <p:cNvPr id="29" name="Imagen 28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C9DB17D8-C406-101E-A1E7-DDE2CC1B949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650" y="2419024"/>
            <a:ext cx="718022" cy="2692582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5962843C-6166-4AFD-A413-1C7E5F9A1D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49" y="2746620"/>
            <a:ext cx="2092097" cy="2960067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1A15CE58-F728-E062-6F12-E4DF32B2CC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30" y="3363351"/>
            <a:ext cx="237251" cy="257361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789D2FA1-39A2-94DE-B10D-647CAD6B09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20" y="3296580"/>
            <a:ext cx="192103" cy="208385"/>
          </a:xfrm>
          <a:prstGeom prst="rect">
            <a:avLst/>
          </a:prstGeom>
        </p:spPr>
      </p:pic>
      <p:pic>
        <p:nvPicPr>
          <p:cNvPr id="28" name="Imagen 27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5F4B795D-D477-0E18-681B-7C8FBFE070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992" y="3469123"/>
            <a:ext cx="174870" cy="189690"/>
          </a:xfrm>
          <a:prstGeom prst="rect">
            <a:avLst/>
          </a:prstGeom>
        </p:spPr>
      </p:pic>
      <p:pic>
        <p:nvPicPr>
          <p:cNvPr id="30" name="Imagen 2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B2A39C73-F641-5A00-286B-E83A71D58F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677" y="3162399"/>
            <a:ext cx="149391" cy="162053"/>
          </a:xfrm>
          <a:prstGeom prst="rect">
            <a:avLst/>
          </a:prstGeom>
        </p:spPr>
      </p:pic>
      <p:pic>
        <p:nvPicPr>
          <p:cNvPr id="26" name="Imagen 25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FCF276F4-3B4B-5900-F802-C36F9895F8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39" y="2657521"/>
            <a:ext cx="1766691" cy="3299437"/>
          </a:xfrm>
          <a:prstGeom prst="rect">
            <a:avLst/>
          </a:prstGeom>
        </p:spPr>
      </p:pic>
      <p:pic>
        <p:nvPicPr>
          <p:cNvPr id="32" name="Imagen 3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D6A18346-5C02-B41F-7404-1562A23208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655" y="2922669"/>
            <a:ext cx="237251" cy="257361"/>
          </a:xfrm>
          <a:prstGeom prst="rect">
            <a:avLst/>
          </a:prstGeom>
        </p:spPr>
      </p:pic>
      <p:pic>
        <p:nvPicPr>
          <p:cNvPr id="34" name="Imagen 3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FF75FB17-3271-6C0F-DEA7-7670285D23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920" y="2855898"/>
            <a:ext cx="192103" cy="208385"/>
          </a:xfrm>
          <a:prstGeom prst="rect">
            <a:avLst/>
          </a:prstGeom>
        </p:spPr>
      </p:pic>
      <p:pic>
        <p:nvPicPr>
          <p:cNvPr id="36" name="Imagen 35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75876F11-A705-68B7-49C5-62A778815E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67" y="2702958"/>
            <a:ext cx="174870" cy="189690"/>
          </a:xfrm>
          <a:prstGeom prst="rect">
            <a:avLst/>
          </a:prstGeom>
        </p:spPr>
      </p:pic>
      <p:pic>
        <p:nvPicPr>
          <p:cNvPr id="37" name="Imagen 36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C2B7D19F-A576-7353-B463-B3EE3F8B6D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677" y="3138403"/>
            <a:ext cx="149391" cy="162053"/>
          </a:xfrm>
          <a:prstGeom prst="rect">
            <a:avLst/>
          </a:prstGeom>
        </p:spPr>
      </p:pic>
      <p:pic>
        <p:nvPicPr>
          <p:cNvPr id="38" name="Imagen 37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71A1CB84-6282-29B2-DE52-A24CFCA610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468" y="3415695"/>
            <a:ext cx="237251" cy="257361"/>
          </a:xfrm>
          <a:prstGeom prst="rect">
            <a:avLst/>
          </a:prstGeom>
        </p:spPr>
      </p:pic>
      <p:pic>
        <p:nvPicPr>
          <p:cNvPr id="39" name="Imagen 38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28AA6A6-F8E5-44FE-3FDE-043743439D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48" y="3193495"/>
            <a:ext cx="192103" cy="208385"/>
          </a:xfrm>
          <a:prstGeom prst="rect">
            <a:avLst/>
          </a:prstGeom>
        </p:spPr>
      </p:pic>
      <p:pic>
        <p:nvPicPr>
          <p:cNvPr id="40" name="Imagen 3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2B6B8E10-1E9A-A673-A29E-B57D305F8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45" y="3327938"/>
            <a:ext cx="174870" cy="189690"/>
          </a:xfrm>
          <a:prstGeom prst="rect">
            <a:avLst/>
          </a:prstGeom>
        </p:spPr>
      </p:pic>
      <p:pic>
        <p:nvPicPr>
          <p:cNvPr id="41" name="Imagen 4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F2CCCC69-9C84-B2EA-2664-423D4A3ABF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05" y="3059314"/>
            <a:ext cx="149391" cy="1620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F73C615-E9E3-167D-5526-F3142104F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971" y="1102992"/>
            <a:ext cx="12191999" cy="2027422"/>
          </a:xfrm>
        </p:spPr>
        <p:txBody>
          <a:bodyPr anchor="t">
            <a:noAutofit/>
          </a:bodyPr>
          <a:lstStyle/>
          <a:p>
            <a:r>
              <a:rPr lang="en-GB" sz="85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Cyrl-RS" sz="85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ОКСИДИ</a:t>
            </a:r>
            <a:endParaRPr lang="en-US" sz="8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 descr="Patrón de fondo&#10;&#10;Descripción generada automáticamente">
            <a:extLst>
              <a:ext uri="{FF2B5EF4-FFF2-40B4-BE49-F238E27FC236}">
                <a16:creationId xmlns:a16="http://schemas.microsoft.com/office/drawing/2014/main" id="{49A17CB3-0B88-4F6C-B5EC-1E1D0951B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99" y="1056082"/>
            <a:ext cx="534127" cy="2034905"/>
          </a:xfrm>
          <a:prstGeom prst="rect">
            <a:avLst/>
          </a:prstGeom>
        </p:spPr>
      </p:pic>
      <p:pic>
        <p:nvPicPr>
          <p:cNvPr id="12" name="Imagen 1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0F3D1AB-99E5-4F85-84B3-9D70E4AF7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89" y="837287"/>
            <a:ext cx="217596" cy="236040"/>
          </a:xfrm>
          <a:prstGeom prst="rect">
            <a:avLst/>
          </a:prstGeom>
        </p:spPr>
      </p:pic>
      <p:pic>
        <p:nvPicPr>
          <p:cNvPr id="13" name="Imagen 1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6CA0838E-85C2-4C34-95DE-87CE92594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538" y="399869"/>
            <a:ext cx="176188" cy="191121"/>
          </a:xfrm>
          <a:prstGeom prst="rect">
            <a:avLst/>
          </a:prstGeom>
        </p:spPr>
      </p:pic>
      <p:pic>
        <p:nvPicPr>
          <p:cNvPr id="14" name="Imagen 1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C47A0DC-050E-4756-9A0D-E71C0F02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29" y="307170"/>
            <a:ext cx="160383" cy="173975"/>
          </a:xfrm>
          <a:prstGeom prst="rect">
            <a:avLst/>
          </a:prstGeom>
        </p:spPr>
      </p:pic>
      <p:pic>
        <p:nvPicPr>
          <p:cNvPr id="15" name="Imagen 14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C738BB72-0ECA-4F09-839C-89689B0BA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443" y="53615"/>
            <a:ext cx="137015" cy="148628"/>
          </a:xfrm>
          <a:prstGeom prst="rect">
            <a:avLst/>
          </a:prstGeom>
        </p:spPr>
      </p:pic>
      <p:pic>
        <p:nvPicPr>
          <p:cNvPr id="20" name="Imagen 1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C611E7E-BB83-48FA-A491-7681B94BA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8" y="613259"/>
            <a:ext cx="217596" cy="236040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C178B50-BBEC-4819-A1FF-B3CA8EA44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75" y="296610"/>
            <a:ext cx="176188" cy="191121"/>
          </a:xfrm>
          <a:prstGeom prst="rect">
            <a:avLst/>
          </a:prstGeom>
        </p:spPr>
      </p:pic>
      <p:pic>
        <p:nvPicPr>
          <p:cNvPr id="22" name="Imagen 2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732D7B84-66E6-4DE2-879B-1F4D7854E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31" y="468086"/>
            <a:ext cx="160383" cy="173975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4E41D4B8-B241-42AF-9AA0-6C9E95C0F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25" y="907454"/>
            <a:ext cx="137015" cy="148628"/>
          </a:xfrm>
          <a:prstGeom prst="rect">
            <a:avLst/>
          </a:prstGeom>
        </p:spPr>
      </p:pic>
      <p:pic>
        <p:nvPicPr>
          <p:cNvPr id="28" name="Imagen 27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197F0FB8-FD5A-4F84-80E4-71B08E4CC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412">
            <a:off x="102773" y="4993771"/>
            <a:ext cx="556947" cy="2088549"/>
          </a:xfrm>
          <a:prstGeom prst="rect">
            <a:avLst/>
          </a:prstGeom>
        </p:spPr>
      </p:pic>
      <p:pic>
        <p:nvPicPr>
          <p:cNvPr id="1026" name="Picture 2" descr="Bubbles Gif">
            <a:extLst>
              <a:ext uri="{FF2B5EF4-FFF2-40B4-BE49-F238E27FC236}">
                <a16:creationId xmlns:a16="http://schemas.microsoft.com/office/drawing/2014/main" id="{A150DEF8-8F69-1B61-0D2E-E5078B82D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2405">
            <a:off x="712755" y="3836035"/>
            <a:ext cx="1941803" cy="19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7B0738-728C-E0B9-1FFB-655BAFFC4760}"/>
              </a:ext>
            </a:extLst>
          </p:cNvPr>
          <p:cNvSpPr txBox="1"/>
          <p:nvPr/>
        </p:nvSpPr>
        <p:spPr>
          <a:xfrm>
            <a:off x="495628" y="497201"/>
            <a:ext cx="1035862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 је општи назив за свако неорганско хемијско једињење, у коме се јавља хемијска веза између кисеоника и неког другог елемента.</a:t>
            </a:r>
            <a:endParaRPr lang="en-GB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315E3A3-1130-2C71-B6C6-8083A1854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581274"/>
            <a:ext cx="4771060" cy="33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81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266AB-A4E4-F21B-B6ED-40FD6C098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 descr="Patrón de fondo&#10;&#10;Descripción generada automáticamente">
            <a:extLst>
              <a:ext uri="{FF2B5EF4-FFF2-40B4-BE49-F238E27FC236}">
                <a16:creationId xmlns:a16="http://schemas.microsoft.com/office/drawing/2014/main" id="{EB6F7D4E-ED3D-746B-1B76-6B4B399E2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99" y="1056082"/>
            <a:ext cx="534127" cy="2034905"/>
          </a:xfrm>
          <a:prstGeom prst="rect">
            <a:avLst/>
          </a:prstGeom>
        </p:spPr>
      </p:pic>
      <p:pic>
        <p:nvPicPr>
          <p:cNvPr id="12" name="Imagen 1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C4135DC-2EAF-194F-1895-B53E2194D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89" y="837287"/>
            <a:ext cx="217596" cy="236040"/>
          </a:xfrm>
          <a:prstGeom prst="rect">
            <a:avLst/>
          </a:prstGeom>
        </p:spPr>
      </p:pic>
      <p:pic>
        <p:nvPicPr>
          <p:cNvPr id="13" name="Imagen 1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0E2047C1-A429-297B-FB9B-04C077FAE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538" y="399869"/>
            <a:ext cx="176188" cy="191121"/>
          </a:xfrm>
          <a:prstGeom prst="rect">
            <a:avLst/>
          </a:prstGeom>
        </p:spPr>
      </p:pic>
      <p:pic>
        <p:nvPicPr>
          <p:cNvPr id="14" name="Imagen 1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C073E893-2B7C-7517-25DF-1C7B8BDD9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29" y="307170"/>
            <a:ext cx="160383" cy="173975"/>
          </a:xfrm>
          <a:prstGeom prst="rect">
            <a:avLst/>
          </a:prstGeom>
        </p:spPr>
      </p:pic>
      <p:pic>
        <p:nvPicPr>
          <p:cNvPr id="15" name="Imagen 14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1CDCB384-1080-7F23-B8D5-2CA1A4020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443" y="53615"/>
            <a:ext cx="137015" cy="148628"/>
          </a:xfrm>
          <a:prstGeom prst="rect">
            <a:avLst/>
          </a:prstGeom>
        </p:spPr>
      </p:pic>
      <p:pic>
        <p:nvPicPr>
          <p:cNvPr id="20" name="Imagen 1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4A35783A-9689-E2B8-E876-3D0E8C662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8" y="613259"/>
            <a:ext cx="217596" cy="236040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1529323C-1713-697A-DB3A-67B74E1C9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75" y="296610"/>
            <a:ext cx="176188" cy="191121"/>
          </a:xfrm>
          <a:prstGeom prst="rect">
            <a:avLst/>
          </a:prstGeom>
        </p:spPr>
      </p:pic>
      <p:pic>
        <p:nvPicPr>
          <p:cNvPr id="22" name="Imagen 2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B5B6ABC-0C31-B743-0399-A7D09D740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31" y="468086"/>
            <a:ext cx="160383" cy="173975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ACAE64C5-2E11-7045-5CB8-FAE1C2A9C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25" y="907454"/>
            <a:ext cx="137015" cy="148628"/>
          </a:xfrm>
          <a:prstGeom prst="rect">
            <a:avLst/>
          </a:prstGeom>
        </p:spPr>
      </p:pic>
      <p:pic>
        <p:nvPicPr>
          <p:cNvPr id="28" name="Imagen 27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4EC5EEBC-E9F4-709F-AF7A-E2B69C20E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412">
            <a:off x="102773" y="4993771"/>
            <a:ext cx="556947" cy="2088549"/>
          </a:xfrm>
          <a:prstGeom prst="rect">
            <a:avLst/>
          </a:prstGeom>
        </p:spPr>
      </p:pic>
      <p:pic>
        <p:nvPicPr>
          <p:cNvPr id="1026" name="Picture 2" descr="Bubbles Gif">
            <a:extLst>
              <a:ext uri="{FF2B5EF4-FFF2-40B4-BE49-F238E27FC236}">
                <a16:creationId xmlns:a16="http://schemas.microsoft.com/office/drawing/2014/main" id="{079ACF60-8BE2-027A-845D-05D0E9CF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2405">
            <a:off x="712755" y="3836035"/>
            <a:ext cx="1941803" cy="19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CD31ED-317E-EAEA-D0FF-C4B2558F7AE5}"/>
              </a:ext>
            </a:extLst>
          </p:cNvPr>
          <p:cNvSpPr txBox="1"/>
          <p:nvPr/>
        </p:nvSpPr>
        <p:spPr>
          <a:xfrm>
            <a:off x="495627" y="497201"/>
            <a:ext cx="1129181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Метални оксиди – оксиди метала и кисеоника</a:t>
            </a:r>
          </a:p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Својства: Реагују са водом дајући базе, и са киселинама дајући со и воду.</a:t>
            </a:r>
          </a:p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Примери: Калцијум-оксид (</a:t>
            </a: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CaO): 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Негашени креч, Натријум-оксид (</a:t>
            </a:r>
            <a:r>
              <a:rPr lang="en-GB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Na₂O</a:t>
            </a: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 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Реагује са водом дајући натријум-хидроксид (</a:t>
            </a: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NaOH). </a:t>
            </a:r>
            <a:endParaRPr lang="sr-Cyrl-R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Примена: Сјајни ефекти на новогодишњим украсима,</a:t>
            </a:r>
            <a:endParaRPr lang="en-GB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alcijum hidroksid — Википедија">
            <a:extLst>
              <a:ext uri="{FF2B5EF4-FFF2-40B4-BE49-F238E27FC236}">
                <a16:creationId xmlns:a16="http://schemas.microsoft.com/office/drawing/2014/main" id="{711D931F-63C0-99B9-CBA7-AD4CC1CD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803" y="4316794"/>
            <a:ext cx="2183426" cy="191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342415-22A3-15B2-4070-4AAF6B34283C}"/>
              </a:ext>
            </a:extLst>
          </p:cNvPr>
          <p:cNvSpPr txBox="1"/>
          <p:nvPr/>
        </p:nvSpPr>
        <p:spPr>
          <a:xfrm>
            <a:off x="8675637" y="6227058"/>
            <a:ext cx="363445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Калцијум-оксид</a:t>
            </a:r>
            <a:endParaRPr lang="en-GB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natrijum oksid standardni rastvor 1000 &amp;181;g/ml(ICP), 100ml - G-2 doo">
            <a:extLst>
              <a:ext uri="{FF2B5EF4-FFF2-40B4-BE49-F238E27FC236}">
                <a16:creationId xmlns:a16="http://schemas.microsoft.com/office/drawing/2014/main" id="{F80EC077-D093-9C60-FC8F-1B4A758C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47" y="4316794"/>
            <a:ext cx="2183426" cy="164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48831-F71E-9AE6-E08C-802BD8F0A7A8}"/>
              </a:ext>
            </a:extLst>
          </p:cNvPr>
          <p:cNvSpPr txBox="1"/>
          <p:nvPr/>
        </p:nvSpPr>
        <p:spPr>
          <a:xfrm>
            <a:off x="1021897" y="5911587"/>
            <a:ext cx="79082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Натријум-оксид у тамној реагенс боци</a:t>
            </a:r>
            <a:endParaRPr lang="en-GB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77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3C594-6A0C-D579-97C2-28CD89F62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9EDC6F9-4E95-3E7E-F0B2-3749640A39F1}"/>
              </a:ext>
            </a:extLst>
          </p:cNvPr>
          <p:cNvSpPr txBox="1"/>
          <p:nvPr/>
        </p:nvSpPr>
        <p:spPr>
          <a:xfrm>
            <a:off x="495628" y="127929"/>
            <a:ext cx="1035862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Кисели оксиди – оксиди неметала и кисеоника</a:t>
            </a:r>
          </a:p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Својства: Хемијска природа:                                                         Већина киселих оксида су једињења са ковалентном везом. Реакција са водом: Растварањем у води граде киселине, што доводи до смањења </a:t>
            </a: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вредности раствора.</a:t>
            </a:r>
          </a:p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Примери: 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Примена: 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користи за газирање пића (кисела вода, сокови).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користи као конзерванс (Е220) и антиоксиданс за сушено воће и у винарству.</a:t>
            </a:r>
            <a:endParaRPr lang="en-GB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n 25" descr="Patrón de fondo&#10;&#10;Descripción generada automáticamente">
            <a:extLst>
              <a:ext uri="{FF2B5EF4-FFF2-40B4-BE49-F238E27FC236}">
                <a16:creationId xmlns:a16="http://schemas.microsoft.com/office/drawing/2014/main" id="{4F9B2477-8C9E-3441-2F56-01044B0BC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99" y="1056082"/>
            <a:ext cx="534127" cy="2034905"/>
          </a:xfrm>
          <a:prstGeom prst="rect">
            <a:avLst/>
          </a:prstGeom>
        </p:spPr>
      </p:pic>
      <p:pic>
        <p:nvPicPr>
          <p:cNvPr id="12" name="Imagen 1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1753C9B8-0E66-0C51-F13C-B8421CE1F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89" y="837287"/>
            <a:ext cx="217596" cy="236040"/>
          </a:xfrm>
          <a:prstGeom prst="rect">
            <a:avLst/>
          </a:prstGeom>
        </p:spPr>
      </p:pic>
      <p:pic>
        <p:nvPicPr>
          <p:cNvPr id="13" name="Imagen 1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9BD81F74-883C-1DFE-F85A-3E0618100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538" y="399869"/>
            <a:ext cx="176188" cy="191121"/>
          </a:xfrm>
          <a:prstGeom prst="rect">
            <a:avLst/>
          </a:prstGeom>
        </p:spPr>
      </p:pic>
      <p:pic>
        <p:nvPicPr>
          <p:cNvPr id="14" name="Imagen 1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DF26C754-1BA7-DCED-F4F0-F2C6EE942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29" y="307170"/>
            <a:ext cx="160383" cy="173975"/>
          </a:xfrm>
          <a:prstGeom prst="rect">
            <a:avLst/>
          </a:prstGeom>
        </p:spPr>
      </p:pic>
      <p:pic>
        <p:nvPicPr>
          <p:cNvPr id="15" name="Imagen 14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999C1CB2-4FF5-91D0-0169-5924FE393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443" y="53615"/>
            <a:ext cx="137015" cy="148628"/>
          </a:xfrm>
          <a:prstGeom prst="rect">
            <a:avLst/>
          </a:prstGeom>
        </p:spPr>
      </p:pic>
      <p:pic>
        <p:nvPicPr>
          <p:cNvPr id="20" name="Imagen 1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F3B812C-F1BD-0221-3FA7-A3FA0ED49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8" y="613259"/>
            <a:ext cx="217596" cy="236040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8A19516-4220-E35A-0CBA-E61511D9C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75" y="296610"/>
            <a:ext cx="176188" cy="191121"/>
          </a:xfrm>
          <a:prstGeom prst="rect">
            <a:avLst/>
          </a:prstGeom>
        </p:spPr>
      </p:pic>
      <p:pic>
        <p:nvPicPr>
          <p:cNvPr id="22" name="Imagen 2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4DD14A96-C317-BF99-F25D-DF3704DC5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31" y="468086"/>
            <a:ext cx="160383" cy="173975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DA9ACD5-470F-A7CB-D6CF-D944E0397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25" y="907454"/>
            <a:ext cx="137015" cy="148628"/>
          </a:xfrm>
          <a:prstGeom prst="rect">
            <a:avLst/>
          </a:prstGeom>
        </p:spPr>
      </p:pic>
      <p:pic>
        <p:nvPicPr>
          <p:cNvPr id="28" name="Imagen 27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9AC1943F-36FA-B6B8-55F9-159FDDED3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412">
            <a:off x="10147203" y="5016921"/>
            <a:ext cx="556947" cy="2088549"/>
          </a:xfrm>
          <a:prstGeom prst="rect">
            <a:avLst/>
          </a:prstGeom>
        </p:spPr>
      </p:pic>
      <p:pic>
        <p:nvPicPr>
          <p:cNvPr id="1026" name="Picture 2" descr="Bubbles Gif">
            <a:extLst>
              <a:ext uri="{FF2B5EF4-FFF2-40B4-BE49-F238E27FC236}">
                <a16:creationId xmlns:a16="http://schemas.microsoft.com/office/drawing/2014/main" id="{65F21AFD-2DF9-5A5D-EF44-9619286A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2405">
            <a:off x="11043825" y="3841178"/>
            <a:ext cx="1941803" cy="19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181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C7383-3473-72BE-62F1-4D57C1AC9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розрачная гифка снега (42 шт)">
            <a:extLst>
              <a:ext uri="{FF2B5EF4-FFF2-40B4-BE49-F238E27FC236}">
                <a16:creationId xmlns:a16="http://schemas.microsoft.com/office/drawing/2014/main" id="{820E90B7-E7F2-B792-139C-AAAB54E6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6" y="0"/>
            <a:ext cx="12002947" cy="66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5">
            <a:extLst>
              <a:ext uri="{FF2B5EF4-FFF2-40B4-BE49-F238E27FC236}">
                <a16:creationId xmlns:a16="http://schemas.microsoft.com/office/drawing/2014/main" id="{40D659FA-BD31-DFCF-42BD-402FCCD7DF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2076" y="2803543"/>
            <a:ext cx="2466419" cy="1779890"/>
          </a:xfrm>
          <a:prstGeom prst="rect">
            <a:avLst/>
          </a:prstGeom>
        </p:spPr>
      </p:pic>
      <p:pic>
        <p:nvPicPr>
          <p:cNvPr id="29" name="Imagen 28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FCBBBDF0-AA17-3805-A030-3BBC36FD5A1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27" y="2696817"/>
            <a:ext cx="718022" cy="2692582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F83B2BBF-8B9E-B433-2CCE-C8263CF752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126" y="3024413"/>
            <a:ext cx="2092097" cy="2960067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83025DFC-852F-5B16-8018-1D4C26AD30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07" y="3641144"/>
            <a:ext cx="237251" cy="257361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82EA2B24-9001-4E1B-C2D1-71D85D084D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997" y="3574373"/>
            <a:ext cx="192103" cy="208385"/>
          </a:xfrm>
          <a:prstGeom prst="rect">
            <a:avLst/>
          </a:prstGeom>
        </p:spPr>
      </p:pic>
      <p:pic>
        <p:nvPicPr>
          <p:cNvPr id="28" name="Imagen 27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4C90673-AA9D-CDC0-E048-14C92C277D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069" y="3746916"/>
            <a:ext cx="174870" cy="189690"/>
          </a:xfrm>
          <a:prstGeom prst="rect">
            <a:avLst/>
          </a:prstGeom>
        </p:spPr>
      </p:pic>
      <p:pic>
        <p:nvPicPr>
          <p:cNvPr id="30" name="Imagen 2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6B00993B-F7D9-057C-D629-3DFCAE71E1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754" y="3440192"/>
            <a:ext cx="149391" cy="162053"/>
          </a:xfrm>
          <a:prstGeom prst="rect">
            <a:avLst/>
          </a:prstGeom>
        </p:spPr>
      </p:pic>
      <p:pic>
        <p:nvPicPr>
          <p:cNvPr id="26" name="Imagen 25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57171617-5CD4-CE1A-223A-CFC19506F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16" y="2935314"/>
            <a:ext cx="1766691" cy="3299437"/>
          </a:xfrm>
          <a:prstGeom prst="rect">
            <a:avLst/>
          </a:prstGeom>
        </p:spPr>
      </p:pic>
      <p:pic>
        <p:nvPicPr>
          <p:cNvPr id="32" name="Imagen 3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1BDB109-34A2-9E8D-34A3-2E33EB21A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732" y="3200462"/>
            <a:ext cx="237251" cy="257361"/>
          </a:xfrm>
          <a:prstGeom prst="rect">
            <a:avLst/>
          </a:prstGeom>
        </p:spPr>
      </p:pic>
      <p:pic>
        <p:nvPicPr>
          <p:cNvPr id="34" name="Imagen 3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204B26C7-A58C-9AAC-00CD-528F192CE2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97" y="3133691"/>
            <a:ext cx="192103" cy="208385"/>
          </a:xfrm>
          <a:prstGeom prst="rect">
            <a:avLst/>
          </a:prstGeom>
        </p:spPr>
      </p:pic>
      <p:pic>
        <p:nvPicPr>
          <p:cNvPr id="36" name="Imagen 35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1132EF5E-134B-F098-1E9C-12FD4725A9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944" y="2980751"/>
            <a:ext cx="174870" cy="189690"/>
          </a:xfrm>
          <a:prstGeom prst="rect">
            <a:avLst/>
          </a:prstGeom>
        </p:spPr>
      </p:pic>
      <p:pic>
        <p:nvPicPr>
          <p:cNvPr id="37" name="Imagen 36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AE6B770E-917C-6BE1-1484-1E8FF3034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54" y="3416196"/>
            <a:ext cx="149391" cy="162053"/>
          </a:xfrm>
          <a:prstGeom prst="rect">
            <a:avLst/>
          </a:prstGeom>
        </p:spPr>
      </p:pic>
      <p:pic>
        <p:nvPicPr>
          <p:cNvPr id="38" name="Imagen 37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E799E1C-8A83-EEEC-FCD3-D57F123535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545" y="3693488"/>
            <a:ext cx="237251" cy="257361"/>
          </a:xfrm>
          <a:prstGeom prst="rect">
            <a:avLst/>
          </a:prstGeom>
        </p:spPr>
      </p:pic>
      <p:pic>
        <p:nvPicPr>
          <p:cNvPr id="39" name="Imagen 38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2B9A53B5-3435-2C1A-067F-6D4B01C1FB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625" y="3471288"/>
            <a:ext cx="192103" cy="208385"/>
          </a:xfrm>
          <a:prstGeom prst="rect">
            <a:avLst/>
          </a:prstGeom>
        </p:spPr>
      </p:pic>
      <p:pic>
        <p:nvPicPr>
          <p:cNvPr id="40" name="Imagen 3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6F478AB6-83F0-3E19-0BE5-FC6002DA7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22" y="3605731"/>
            <a:ext cx="174870" cy="189690"/>
          </a:xfrm>
          <a:prstGeom prst="rect">
            <a:avLst/>
          </a:prstGeom>
        </p:spPr>
      </p:pic>
      <p:pic>
        <p:nvPicPr>
          <p:cNvPr id="41" name="Imagen 4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6886B21D-1E03-DB7C-E2AB-3710B5BB7D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82" y="3337107"/>
            <a:ext cx="149391" cy="1620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DEAE3D-FD3A-A714-B9DB-5FB8A2BD23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00510" y="700919"/>
            <a:ext cx="12191999" cy="2027422"/>
          </a:xfrm>
        </p:spPr>
        <p:txBody>
          <a:bodyPr anchor="t">
            <a:noAutofit/>
          </a:bodyPr>
          <a:lstStyle/>
          <a:p>
            <a:r>
              <a:rPr lang="sr-Cyrl-RS" sz="85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85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85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ХИДРОКСИДИ</a:t>
            </a:r>
            <a:br>
              <a:rPr lang="sr-Cyrl-RS" sz="85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85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(БАЗЕ)</a:t>
            </a:r>
            <a:endParaRPr lang="en-US" sz="8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6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EEBF4-45C6-9570-1597-1741338D3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578EDA7-3C1A-84E1-2AB3-9129005B0608}"/>
              </a:ext>
            </a:extLst>
          </p:cNvPr>
          <p:cNvSpPr txBox="1"/>
          <p:nvPr/>
        </p:nvSpPr>
        <p:spPr>
          <a:xfrm>
            <a:off x="495628" y="127929"/>
            <a:ext cx="1035862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Хидроксиди, познати и као базе, су неорганска једињења која се састоје од јона метала (или амонијум-јона) и једне или више хидроксидних група 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Својства хидроксида: хемијска структура: Већина хидроксида су чврсте супстанце кристалног типа са јонском везом.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 хидроксида: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Натријум-хидроксид </a:t>
            </a: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NaOH: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Познат као „жива сода“. Јака база.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Калцијум-хидроксид 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Познат као „гашени креч“.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Imagen 25" descr="Patrón de fondo&#10;&#10;Descripción generada automáticamente">
            <a:extLst>
              <a:ext uri="{FF2B5EF4-FFF2-40B4-BE49-F238E27FC236}">
                <a16:creationId xmlns:a16="http://schemas.microsoft.com/office/drawing/2014/main" id="{B6257443-8D05-A676-B016-3ACA19B72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99" y="1056082"/>
            <a:ext cx="534127" cy="2034905"/>
          </a:xfrm>
          <a:prstGeom prst="rect">
            <a:avLst/>
          </a:prstGeom>
        </p:spPr>
      </p:pic>
      <p:pic>
        <p:nvPicPr>
          <p:cNvPr id="12" name="Imagen 1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9EAD4C7-2543-FAD3-A349-2E11C7C8F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89" y="837287"/>
            <a:ext cx="217596" cy="236040"/>
          </a:xfrm>
          <a:prstGeom prst="rect">
            <a:avLst/>
          </a:prstGeom>
        </p:spPr>
      </p:pic>
      <p:pic>
        <p:nvPicPr>
          <p:cNvPr id="13" name="Imagen 1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86D8D6A6-6493-DCF4-10DC-4DBBA290A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538" y="399869"/>
            <a:ext cx="176188" cy="191121"/>
          </a:xfrm>
          <a:prstGeom prst="rect">
            <a:avLst/>
          </a:prstGeom>
        </p:spPr>
      </p:pic>
      <p:pic>
        <p:nvPicPr>
          <p:cNvPr id="14" name="Imagen 1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8AC64D8-9268-390D-4289-FAA7DE39E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29" y="307170"/>
            <a:ext cx="160383" cy="173975"/>
          </a:xfrm>
          <a:prstGeom prst="rect">
            <a:avLst/>
          </a:prstGeom>
        </p:spPr>
      </p:pic>
      <p:pic>
        <p:nvPicPr>
          <p:cNvPr id="15" name="Imagen 14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A289639C-42B3-3D3E-19B2-CC15A076A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443" y="53615"/>
            <a:ext cx="137015" cy="148628"/>
          </a:xfrm>
          <a:prstGeom prst="rect">
            <a:avLst/>
          </a:prstGeom>
        </p:spPr>
      </p:pic>
      <p:pic>
        <p:nvPicPr>
          <p:cNvPr id="20" name="Imagen 1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A37AF1B-2B9C-0D27-34BC-03600ED7D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8" y="613259"/>
            <a:ext cx="217596" cy="236040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29CD03F7-9684-48F4-5E6C-A434BCAAF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75" y="296610"/>
            <a:ext cx="176188" cy="191121"/>
          </a:xfrm>
          <a:prstGeom prst="rect">
            <a:avLst/>
          </a:prstGeom>
        </p:spPr>
      </p:pic>
      <p:pic>
        <p:nvPicPr>
          <p:cNvPr id="22" name="Imagen 2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9D146E0-FA67-D3C0-EED5-BD2CB9C7E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31" y="468086"/>
            <a:ext cx="160383" cy="173975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B87E13D8-D20E-62B9-7691-25DE74BC5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25" y="907454"/>
            <a:ext cx="137015" cy="148628"/>
          </a:xfrm>
          <a:prstGeom prst="rect">
            <a:avLst/>
          </a:prstGeom>
        </p:spPr>
      </p:pic>
      <p:pic>
        <p:nvPicPr>
          <p:cNvPr id="28" name="Imagen 27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7ED50404-6E77-5CF9-B983-C73DA5122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412">
            <a:off x="10147203" y="5016921"/>
            <a:ext cx="556947" cy="2088549"/>
          </a:xfrm>
          <a:prstGeom prst="rect">
            <a:avLst/>
          </a:prstGeom>
        </p:spPr>
      </p:pic>
      <p:pic>
        <p:nvPicPr>
          <p:cNvPr id="1026" name="Picture 2" descr="Bubbles Gif">
            <a:extLst>
              <a:ext uri="{FF2B5EF4-FFF2-40B4-BE49-F238E27FC236}">
                <a16:creationId xmlns:a16="http://schemas.microsoft.com/office/drawing/2014/main" id="{8FB2A391-66AB-FFAC-4DD6-32BC56054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2405">
            <a:off x="11043825" y="3841178"/>
            <a:ext cx="1941803" cy="19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C368B8-ED4D-F815-6989-3BD1D42D8AFC}"/>
              </a:ext>
            </a:extLst>
          </p:cNvPr>
          <p:cNvSpPr txBox="1"/>
          <p:nvPr/>
        </p:nvSpPr>
        <p:spPr>
          <a:xfrm>
            <a:off x="3347977" y="3195539"/>
            <a:ext cx="6695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E8E06-0B91-4293-23A0-74D4B371F290}"/>
              </a:ext>
            </a:extLst>
          </p:cNvPr>
          <p:cNvSpPr txBox="1"/>
          <p:nvPr/>
        </p:nvSpPr>
        <p:spPr>
          <a:xfrm>
            <a:off x="3347977" y="3195539"/>
            <a:ext cx="6695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10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86F7B-D68F-8FB5-6C77-76803F6DE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17DC246-5C47-C657-FD10-845EF05E26E2}"/>
              </a:ext>
            </a:extLst>
          </p:cNvPr>
          <p:cNvSpPr txBox="1"/>
          <p:nvPr/>
        </p:nvSpPr>
        <p:spPr>
          <a:xfrm>
            <a:off x="495628" y="127929"/>
            <a:ext cx="1035862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Примена хидроксида:</a:t>
            </a:r>
          </a:p>
          <a:p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база која се користи за неутралисање киселих остатака након ватромета, база која се користи у средствима за чишћење, има широку примену.</a:t>
            </a:r>
          </a:p>
          <a:p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Ca(OH)</a:t>
            </a:r>
            <a:r>
              <a:rPr lang="sr-Latn-RS" sz="3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r-Latn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гашени креч</a:t>
            </a:r>
          </a:p>
        </p:txBody>
      </p:sp>
      <p:pic>
        <p:nvPicPr>
          <p:cNvPr id="26" name="Imagen 25" descr="Patrón de fondo&#10;&#10;Descripción generada automáticamente">
            <a:extLst>
              <a:ext uri="{FF2B5EF4-FFF2-40B4-BE49-F238E27FC236}">
                <a16:creationId xmlns:a16="http://schemas.microsoft.com/office/drawing/2014/main" id="{02D6F5A5-22EF-DF03-7231-1BB918F7A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599" y="1056082"/>
            <a:ext cx="534127" cy="2034905"/>
          </a:xfrm>
          <a:prstGeom prst="rect">
            <a:avLst/>
          </a:prstGeom>
        </p:spPr>
      </p:pic>
      <p:pic>
        <p:nvPicPr>
          <p:cNvPr id="12" name="Imagen 1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B651DB1F-0D59-9B29-B1CA-EE7AEF0E6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689" y="837287"/>
            <a:ext cx="217596" cy="236040"/>
          </a:xfrm>
          <a:prstGeom prst="rect">
            <a:avLst/>
          </a:prstGeom>
        </p:spPr>
      </p:pic>
      <p:pic>
        <p:nvPicPr>
          <p:cNvPr id="13" name="Imagen 1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D9CB1B70-3FF9-FF5D-1EE5-A045E4C87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538" y="399869"/>
            <a:ext cx="176188" cy="191121"/>
          </a:xfrm>
          <a:prstGeom prst="rect">
            <a:avLst/>
          </a:prstGeom>
        </p:spPr>
      </p:pic>
      <p:pic>
        <p:nvPicPr>
          <p:cNvPr id="14" name="Imagen 1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98DDE0EF-8768-9C83-A7C6-3454E2BA4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29" y="307170"/>
            <a:ext cx="160383" cy="173975"/>
          </a:xfrm>
          <a:prstGeom prst="rect">
            <a:avLst/>
          </a:prstGeom>
        </p:spPr>
      </p:pic>
      <p:pic>
        <p:nvPicPr>
          <p:cNvPr id="15" name="Imagen 14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42A91729-0BDB-5267-F420-A8F024AA0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443" y="53615"/>
            <a:ext cx="137015" cy="148628"/>
          </a:xfrm>
          <a:prstGeom prst="rect">
            <a:avLst/>
          </a:prstGeom>
        </p:spPr>
      </p:pic>
      <p:pic>
        <p:nvPicPr>
          <p:cNvPr id="20" name="Imagen 1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0C40469B-8A4E-B496-7516-507240FE3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58" y="613259"/>
            <a:ext cx="217596" cy="236040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9DDAA71E-BF0C-2493-7EE8-5E7C2E388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75" y="296610"/>
            <a:ext cx="176188" cy="191121"/>
          </a:xfrm>
          <a:prstGeom prst="rect">
            <a:avLst/>
          </a:prstGeom>
        </p:spPr>
      </p:pic>
      <p:pic>
        <p:nvPicPr>
          <p:cNvPr id="22" name="Imagen 2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8D8F26F2-2F8F-3841-6B3B-F966A2AFA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31" y="468086"/>
            <a:ext cx="160383" cy="173975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B88EEB47-E0F8-C0AE-8FF8-43F607677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25" y="907454"/>
            <a:ext cx="137015" cy="148628"/>
          </a:xfrm>
          <a:prstGeom prst="rect">
            <a:avLst/>
          </a:prstGeom>
        </p:spPr>
      </p:pic>
      <p:pic>
        <p:nvPicPr>
          <p:cNvPr id="28" name="Imagen 27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C581C532-29FC-0118-30A9-B81E61959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9412">
            <a:off x="10147203" y="5016921"/>
            <a:ext cx="556947" cy="2088549"/>
          </a:xfrm>
          <a:prstGeom prst="rect">
            <a:avLst/>
          </a:prstGeom>
        </p:spPr>
      </p:pic>
      <p:pic>
        <p:nvPicPr>
          <p:cNvPr id="1026" name="Picture 2" descr="Bubbles Gif">
            <a:extLst>
              <a:ext uri="{FF2B5EF4-FFF2-40B4-BE49-F238E27FC236}">
                <a16:creationId xmlns:a16="http://schemas.microsoft.com/office/drawing/2014/main" id="{35A414E0-1741-180D-5D8D-C39111E99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2405">
            <a:off x="11043825" y="3841178"/>
            <a:ext cx="1941803" cy="19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4A6480-B505-109D-E52D-EBB80599C952}"/>
              </a:ext>
            </a:extLst>
          </p:cNvPr>
          <p:cNvSpPr txBox="1"/>
          <p:nvPr/>
        </p:nvSpPr>
        <p:spPr>
          <a:xfrm>
            <a:off x="3347977" y="3195539"/>
            <a:ext cx="6695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0BACF-AB2A-A1E1-94CB-43895F1090B7}"/>
              </a:ext>
            </a:extLst>
          </p:cNvPr>
          <p:cNvSpPr txBox="1"/>
          <p:nvPr/>
        </p:nvSpPr>
        <p:spPr>
          <a:xfrm>
            <a:off x="3347977" y="3195539"/>
            <a:ext cx="6695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GB" dirty="0"/>
          </a:p>
        </p:txBody>
      </p:sp>
      <p:pic>
        <p:nvPicPr>
          <p:cNvPr id="5122" name="Picture 2" descr="Natrijum hidroksid – Wikipedija / Википедија">
            <a:extLst>
              <a:ext uri="{FF2B5EF4-FFF2-40B4-BE49-F238E27FC236}">
                <a16:creationId xmlns:a16="http://schemas.microsoft.com/office/drawing/2014/main" id="{2779D2C9-2F24-A28E-B020-05F0DC472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83" y="2622559"/>
            <a:ext cx="3307519" cy="26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6D3C2A-13F8-61DC-862B-63437C35C402}"/>
              </a:ext>
            </a:extLst>
          </p:cNvPr>
          <p:cNvSpPr txBox="1"/>
          <p:nvPr/>
        </p:nvSpPr>
        <p:spPr>
          <a:xfrm>
            <a:off x="5242776" y="5321800"/>
            <a:ext cx="415293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Натријум-хидроксид</a:t>
            </a:r>
            <a:endParaRPr lang="en-GB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83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7F2C5-9E03-1690-43C7-5AC56C643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розрачная гифка снега (42 шт)">
            <a:extLst>
              <a:ext uri="{FF2B5EF4-FFF2-40B4-BE49-F238E27FC236}">
                <a16:creationId xmlns:a16="http://schemas.microsoft.com/office/drawing/2014/main" id="{4A571D97-DD5A-4788-0421-551E13784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6" y="0"/>
            <a:ext cx="12002947" cy="66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5">
            <a:extLst>
              <a:ext uri="{FF2B5EF4-FFF2-40B4-BE49-F238E27FC236}">
                <a16:creationId xmlns:a16="http://schemas.microsoft.com/office/drawing/2014/main" id="{A9408C1C-11FD-8B4C-0D60-682AB0FFD0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2076" y="2803543"/>
            <a:ext cx="2466419" cy="1779890"/>
          </a:xfrm>
          <a:prstGeom prst="rect">
            <a:avLst/>
          </a:prstGeom>
        </p:spPr>
      </p:pic>
      <p:pic>
        <p:nvPicPr>
          <p:cNvPr id="29" name="Imagen 28" descr="Imagen que contiene interior, tabla, verde, botella&#10;&#10;Descripción generada automáticamente">
            <a:extLst>
              <a:ext uri="{FF2B5EF4-FFF2-40B4-BE49-F238E27FC236}">
                <a16:creationId xmlns:a16="http://schemas.microsoft.com/office/drawing/2014/main" id="{737C8B7B-BF52-F9AC-7434-41D7431E4F0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727" y="2696817"/>
            <a:ext cx="718022" cy="2692582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CC434F83-8FA1-23DD-5A2E-9A211AA76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126" y="3024413"/>
            <a:ext cx="2092097" cy="2960067"/>
          </a:xfrm>
          <a:prstGeom prst="rect">
            <a:avLst/>
          </a:prstGeom>
        </p:spPr>
      </p:pic>
      <p:pic>
        <p:nvPicPr>
          <p:cNvPr id="21" name="Imagen 2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552D5BB-F44D-A8FD-F29A-0B7460BC0E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07" y="3641144"/>
            <a:ext cx="237251" cy="257361"/>
          </a:xfrm>
          <a:prstGeom prst="rect">
            <a:avLst/>
          </a:prstGeom>
        </p:spPr>
      </p:pic>
      <p:pic>
        <p:nvPicPr>
          <p:cNvPr id="23" name="Imagen 22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604530EC-891A-4B44-ECE1-EABDEDC95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997" y="3574373"/>
            <a:ext cx="192103" cy="208385"/>
          </a:xfrm>
          <a:prstGeom prst="rect">
            <a:avLst/>
          </a:prstGeom>
        </p:spPr>
      </p:pic>
      <p:pic>
        <p:nvPicPr>
          <p:cNvPr id="28" name="Imagen 27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68F1FDA-1648-4EE3-04B9-DE9CAC1CD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069" y="3746916"/>
            <a:ext cx="174870" cy="189690"/>
          </a:xfrm>
          <a:prstGeom prst="rect">
            <a:avLst/>
          </a:prstGeom>
        </p:spPr>
      </p:pic>
      <p:pic>
        <p:nvPicPr>
          <p:cNvPr id="30" name="Imagen 2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ABBB89D5-D5C8-E7D9-80FE-7BC27C7EFE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754" y="3440192"/>
            <a:ext cx="149391" cy="162053"/>
          </a:xfrm>
          <a:prstGeom prst="rect">
            <a:avLst/>
          </a:prstGeom>
        </p:spPr>
      </p:pic>
      <p:pic>
        <p:nvPicPr>
          <p:cNvPr id="26" name="Imagen 25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CB9AB417-8D9B-DEC7-DFCB-6E3A1A6CFE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16" y="2935314"/>
            <a:ext cx="1766691" cy="3299437"/>
          </a:xfrm>
          <a:prstGeom prst="rect">
            <a:avLst/>
          </a:prstGeom>
        </p:spPr>
      </p:pic>
      <p:pic>
        <p:nvPicPr>
          <p:cNvPr id="32" name="Imagen 31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5CFC219-235E-B7D7-DC75-26BC148AD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732" y="3200462"/>
            <a:ext cx="237251" cy="257361"/>
          </a:xfrm>
          <a:prstGeom prst="rect">
            <a:avLst/>
          </a:prstGeom>
        </p:spPr>
      </p:pic>
      <p:pic>
        <p:nvPicPr>
          <p:cNvPr id="34" name="Imagen 33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3D40EFD4-3CA2-13EA-2D53-BC7E3FDA9A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997" y="3133691"/>
            <a:ext cx="192103" cy="208385"/>
          </a:xfrm>
          <a:prstGeom prst="rect">
            <a:avLst/>
          </a:prstGeom>
        </p:spPr>
      </p:pic>
      <p:pic>
        <p:nvPicPr>
          <p:cNvPr id="36" name="Imagen 35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6B52C112-4D10-086C-D76B-FF57A87BD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944" y="2980751"/>
            <a:ext cx="174870" cy="189690"/>
          </a:xfrm>
          <a:prstGeom prst="rect">
            <a:avLst/>
          </a:prstGeom>
        </p:spPr>
      </p:pic>
      <p:pic>
        <p:nvPicPr>
          <p:cNvPr id="37" name="Imagen 36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E2FE8FD5-0C50-6053-A5FC-A05524CABD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54" y="3416196"/>
            <a:ext cx="149391" cy="162053"/>
          </a:xfrm>
          <a:prstGeom prst="rect">
            <a:avLst/>
          </a:prstGeom>
        </p:spPr>
      </p:pic>
      <p:pic>
        <p:nvPicPr>
          <p:cNvPr id="38" name="Imagen 37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D1973ECB-9B5C-BE24-4301-702067FE2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545" y="3693488"/>
            <a:ext cx="237251" cy="257361"/>
          </a:xfrm>
          <a:prstGeom prst="rect">
            <a:avLst/>
          </a:prstGeom>
        </p:spPr>
      </p:pic>
      <p:pic>
        <p:nvPicPr>
          <p:cNvPr id="39" name="Imagen 38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F8E3C7E9-6B4C-0E65-12A3-1D14524A4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625" y="3471288"/>
            <a:ext cx="192103" cy="208385"/>
          </a:xfrm>
          <a:prstGeom prst="rect">
            <a:avLst/>
          </a:prstGeom>
        </p:spPr>
      </p:pic>
      <p:pic>
        <p:nvPicPr>
          <p:cNvPr id="40" name="Imagen 39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77079312-D774-1719-B775-24C58FF5DF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222" y="3605731"/>
            <a:ext cx="174870" cy="189690"/>
          </a:xfrm>
          <a:prstGeom prst="rect">
            <a:avLst/>
          </a:prstGeom>
        </p:spPr>
      </p:pic>
      <p:pic>
        <p:nvPicPr>
          <p:cNvPr id="41" name="Imagen 40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DAEFDC92-9434-E1AE-AFC5-10F0959AB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382" y="3337107"/>
            <a:ext cx="149391" cy="1620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7966270-C137-1007-0D8A-D03A5391F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47" y="1115357"/>
            <a:ext cx="12191999" cy="2027422"/>
          </a:xfrm>
        </p:spPr>
        <p:txBody>
          <a:bodyPr anchor="t">
            <a:noAutofit/>
          </a:bodyPr>
          <a:lstStyle/>
          <a:p>
            <a:r>
              <a:rPr lang="sr-Cyrl-RS" sz="85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85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85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КИСЕЛИНЕ</a:t>
            </a:r>
            <a:endParaRPr lang="en-US" sz="8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2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512</Words>
  <Application>Microsoft Office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Amatic SC</vt:lpstr>
      <vt:lpstr>Arial</vt:lpstr>
      <vt:lpstr>Calibri</vt:lpstr>
      <vt:lpstr>Calibri Light</vt:lpstr>
      <vt:lpstr>Gisha</vt:lpstr>
      <vt:lpstr>Times New Roman</vt:lpstr>
      <vt:lpstr>Office Theme</vt:lpstr>
      <vt:lpstr>Неорганска хемија</vt:lpstr>
      <vt:lpstr>1. ОКСИДИ</vt:lpstr>
      <vt:lpstr>PowerPoint Presentation</vt:lpstr>
      <vt:lpstr>PowerPoint Presentation</vt:lpstr>
      <vt:lpstr>PowerPoint Presentation</vt:lpstr>
      <vt:lpstr>2. ХИДРОКСИДИ (БАЗЕ)</vt:lpstr>
      <vt:lpstr>PowerPoint Presentation</vt:lpstr>
      <vt:lpstr>PowerPoint Presentation</vt:lpstr>
      <vt:lpstr>3. КИСЕЛИНЕ</vt:lpstr>
      <vt:lpstr>PowerPoint Presentation</vt:lpstr>
      <vt:lpstr>PowerPoint Presentation</vt:lpstr>
      <vt:lpstr>4. СОЛИ</vt:lpstr>
      <vt:lpstr>PowerPoint Presentation</vt:lpstr>
      <vt:lpstr>PowerPoint Presentation</vt:lpstr>
      <vt:lpstr>PowerPoint Presentation</vt:lpstr>
      <vt:lpstr>ХВАЛА НА ПАЖЊИ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 Marković</dc:creator>
  <cp:lastModifiedBy>Stefan Marković</cp:lastModifiedBy>
  <cp:revision>11</cp:revision>
  <dcterms:created xsi:type="dcterms:W3CDTF">2025-03-09T15:27:24Z</dcterms:created>
  <dcterms:modified xsi:type="dcterms:W3CDTF">2025-12-22T20:08:06Z</dcterms:modified>
</cp:coreProperties>
</file>