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66" r:id="rId4"/>
    <p:sldId id="267" r:id="rId6"/>
    <p:sldId id="268" r:id="rId7"/>
    <p:sldId id="269" r:id="rId8"/>
    <p:sldId id="257" r:id="rId9"/>
    <p:sldId id="258" r:id="rId10"/>
    <p:sldId id="259" r:id="rId11"/>
    <p:sldId id="260" r:id="rId12"/>
    <p:sldId id="261" r:id="rId13"/>
    <p:sldId id="26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9B4C9-927F-44AB-B58D-528DD2CB05A8}" type="datetimeFigureOut">
              <a:rPr lang="nl-NL" smtClean="0"/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22FD5-66E4-4A55-B916-7A3DDDF30059}" type="slidenum">
              <a:rPr lang="nl-NL" smtClean="0"/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7A91BA-9A1C-4313-8965-878314B5D1AF}" type="slidenum">
              <a:rPr lang="sr-Cyrl-CS">
                <a:cs typeface="Arial" panose="020B0604020202020204" pitchFamily="34" charset="0"/>
              </a:rPr>
            </a:fld>
            <a:endParaRPr lang="sr-Cyrl-C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nl-NL" dirty="0" smtClean="0"/>
            </a:br>
            <a:br>
              <a:rPr lang="nl-NL" dirty="0" smtClean="0"/>
            </a:b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у шести месец послан би од Бога анђео Гаврило у град галилејски по имену Назарет,</a:t>
            </a:r>
            <a:r>
              <a:rPr lang="nl-NL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Девојци зарученој за мужа, по имену Јосиф, из дома Давидова; и девојци беше име Марија.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2819400" y="609600"/>
            <a:ext cx="2514600" cy="15240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Радуј се, благодатна! Господ је с тобом. благословена си ти међу женама!</a:t>
            </a:r>
            <a:endParaRPr lang="nl-NL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5410200" y="1066800"/>
            <a:ext cx="1981200" cy="15240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акав би ово био поздрав?</a:t>
            </a:r>
            <a:endParaRPr lang="nl-NL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loud 7"/>
          <p:cNvSpPr/>
          <p:nvPr/>
        </p:nvSpPr>
        <p:spPr>
          <a:xfrm>
            <a:off x="3200400" y="1371600"/>
            <a:ext cx="3505200" cy="39624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бој се. Марија, јер си нашла благодат у Бога!</a:t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ево зачећеш и родићеш сина, и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наденућеш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 име Исус.</a:t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ће бити велики, и назваће се Син Вишњега, и даће му Господ Бог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престо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Давида оца</a:t>
            </a:r>
            <a:endParaRPr lang="nl-NL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његова;И цароваће над домом Јаковљевим вавијек, и царству његову неће бити краја.</a:t>
            </a:r>
            <a:endParaRPr lang="nl-NL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loud 8"/>
          <p:cNvSpPr/>
          <p:nvPr/>
        </p:nvSpPr>
        <p:spPr>
          <a:xfrm>
            <a:off x="5029200" y="2819400"/>
            <a:ext cx="2743200" cy="15240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 ће то бити кад ја не знам за мужа?</a:t>
            </a:r>
            <a:endParaRPr lang="nl-NL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3124200" y="1219200"/>
            <a:ext cx="3810000" cy="44958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Дух Свети доћи ће на тебе, и сила Вишњега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осениће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те; зато и оно што ће се родити биће свето, и назваће се Син Божији.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ето, Јелисавета рођака твоја, и она заче сина у старости својој, и ово је шести месец њој, коју зову нероткињом.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Јер у Бога је све могуће што каже.</a:t>
            </a: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3733800" y="2286000"/>
            <a:ext cx="3810000" cy="16002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Ево слушкиње Господње – нека ми буде по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речи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твојој!</a:t>
            </a: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6" grpId="2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nl-NL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кад анђели отидоше од њих на небо, људи пастири рекоше један другоме: Хајдемо, дакле, до Витлејема, да видимо то што се догодило, што нам објави Господ.И похитавши, дођоше и нађоше Марију и Јосифа 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 где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лежи у јаслама.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sr-Cyrl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сабравши све првосвештенике и књижевнике народне, питаше их гдје ће се Христос родити.</a:t>
            </a:r>
            <a:br>
              <a:rPr lang="sr-Cyrl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они рекоше: У Витлејему јудејскоме; јер је тако пророк написао:</a:t>
            </a:r>
            <a:br>
              <a:rPr lang="sr-Cyrl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Cyrl-R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ти Витлејеме, земљо Јудина, ни по чем ниси најмањи међу кнежевима Јудиним; јер ће из тебе изићи Вођа који ће напасати народ мој Израиља.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 Ирод, тајно дозвавши мудраце, сазнаде од њих када се појавила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звезда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пославши их у Витлејем, рече: Идите и распитајте се добро за дијете, па када га нађете, јавите ми, да и ја дођем да му се поклоним. 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584775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они, саслушавши цара, пођоше, и гле,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звезда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коју су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видели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Истоку, иђаше пред њима док не дође и стаде одозго гдје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беше дете.А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видеше звезду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обрадоваше се веома великом радости.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ушавши у кућу,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видеше дете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 Маријом матером његовом, и падоше и поклонише му се, па отворивши ризнице своје принесоше му даре: злато, тамјан и смирну.И примивши у сну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заповест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се не враћају Ироду, другим путем отидоше у земљу своју.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9" grpId="0" animBg="1"/>
      <p:bldP spid="9" grpId="1" animBg="1"/>
      <p:bldP spid="11" grpId="0" animBg="1"/>
      <p:bldP spid="11" grpId="1" animBg="1"/>
      <p:bldP spid="13" grpId="0" animBg="1"/>
      <p:bldP spid="1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nl-NL" dirty="0"/>
          </a:p>
        </p:txBody>
      </p:sp>
      <p:pic>
        <p:nvPicPr>
          <p:cNvPr id="4" name="Picture 3" descr="http://www.dobrodrvo.orthodox.ru/PRAVOSLAVLJE/ZAKON%20BOZIJI/GLAVNI/03%20-%20STARI%20I%20NOVI%20ZAVET/JPEG%20NZ/0-03.jpg"/>
          <p:cNvPicPr/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2667000" y="3048000"/>
            <a:ext cx="3762375" cy="363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33855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" y="0"/>
            <a:ext cx="9144000" cy="1631216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42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Својим даровима мудраци су показали, да је новорођени Младенац Исус и Цар, и Бог, и човек.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Злато су принели Њему као Цару (у виду данка, или пореза), тамјан као Богу (јер тамјан се употребљава при богослужењу), а смирну као човеку, који мора умрети (јер су умрле помазивали и утрљавали тада благомирисним уљима).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1600200"/>
            <a:ext cx="9144000" cy="40011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42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132343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142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Предање је сачувало имена мудраца, који су потом постали хришћани, и то су били: Мелхиор, Гаспар (Гашпар) и Валтасар (Балтазар). Спомен на њих св. Црква празнује на дан Рођења Христовог</a:t>
            </a:r>
            <a:r>
              <a:rPr lang="ru-RU" sz="2000" b="1" baseline="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Рођење Господа нашег Исуса Христа св. Православна Црква празнује 25 децембра (7 јануара по новом).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ПОВЕЖИ ДАРОВЕ СА ЊИХОВИМ ЗНАЧЕЊЕМ И СЛУЖБОМ</a:t>
            </a:r>
            <a:endParaRPr lang="nl-N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nl-NL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1397000"/>
          <a:ext cx="7696200" cy="44513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65400"/>
                <a:gridCol w="2565400"/>
                <a:gridCol w="2565400"/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ДАРОВИ</a:t>
                      </a:r>
                      <a:endParaRPr lang="nl-NL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</a:t>
                      </a:r>
                      <a:endParaRPr lang="nl-NL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ЗНАЧЕЊЕ</a:t>
                      </a:r>
                      <a:endParaRPr lang="nl-NL" sz="20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89050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ЗЛАТО</a:t>
                      </a:r>
                      <a:endParaRPr lang="nl-NL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БОГ</a:t>
                      </a:r>
                      <a:endParaRPr lang="nl-NL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ПОМАЗАЊЕ УПОКОЈЕНОГ</a:t>
                      </a:r>
                      <a:endParaRPr lang="nl-NL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89050"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ТАМЈАН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ЧОВЕК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ДАНАК ИЛИ ПОРЕЗ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89050"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СМИРНА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ЦАРСКА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b="1" dirty="0" smtClean="0">
                          <a:solidFill>
                            <a:schemeClr val="tx1"/>
                          </a:solidFill>
                        </a:rPr>
                        <a:t>БОГОСЛУЖЕЊЕ</a:t>
                      </a:r>
                      <a:endParaRPr lang="nl-N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 flipH="1">
            <a:off x="2133600" y="2590800"/>
            <a:ext cx="2514600" cy="1752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029200" y="3505200"/>
            <a:ext cx="1371600" cy="1295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514600" y="2209800"/>
            <a:ext cx="1905000" cy="1295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4572000" y="2590800"/>
            <a:ext cx="2514600" cy="1752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514600" y="3581400"/>
            <a:ext cx="1828800" cy="11430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953000" y="2514600"/>
            <a:ext cx="1371600" cy="914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50" y="1214438"/>
            <a:ext cx="2500313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СНАГА БОЖИЈА</a:t>
            </a:r>
            <a:endParaRPr lang="sr-Cyrl-CS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38" y="1714500"/>
            <a:ext cx="2500312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УТОРАК</a:t>
            </a:r>
            <a:endParaRPr lang="sr-Cyrl-CS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63" y="2214563"/>
            <a:ext cx="2428875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b="1" dirty="0" smtClean="0">
                <a:solidFill>
                  <a:schemeClr val="tx1"/>
                </a:solidFill>
              </a:rPr>
              <a:t>АРХАНЂЕО</a:t>
            </a:r>
            <a:endParaRPr lang="sr-Cyrl-C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0188" y="2714625"/>
            <a:ext cx="2428875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dirty="0" smtClean="0">
                <a:solidFill>
                  <a:schemeClr val="tx1"/>
                </a:solidFill>
              </a:rPr>
              <a:t>ГАВРИЛО</a:t>
            </a:r>
            <a:endParaRPr lang="sr-Cyrl-CS" sz="24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57375" y="3214688"/>
            <a:ext cx="5500688" cy="78581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3200" b="1" dirty="0" smtClean="0">
                <a:solidFill>
                  <a:schemeClr val="tx1"/>
                </a:solidFill>
              </a:rPr>
              <a:t>БЛАГОВЕСТИ</a:t>
            </a:r>
            <a:endParaRPr lang="sr-Cyrl-CS" sz="32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14375"/>
            <a:ext cx="2286000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000" b="1" dirty="0" smtClean="0">
                <a:solidFill>
                  <a:schemeClr val="tx1"/>
                </a:solidFill>
              </a:rPr>
              <a:t>АНЂЕО</a:t>
            </a:r>
            <a:endParaRPr lang="sr-Cyrl-CS" sz="20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58000" y="714375"/>
            <a:ext cx="2286000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МАРИЈА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500813" y="1214438"/>
            <a:ext cx="2357437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ПРИСНОДЈЕВА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43625" y="1714500"/>
            <a:ext cx="2357438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ПРЕСВЕТА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15000" y="2214563"/>
            <a:ext cx="2428875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ПРЕЧИСТА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286375" y="2714625"/>
            <a:ext cx="2357438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dirty="0" smtClean="0">
                <a:solidFill>
                  <a:schemeClr val="tx1"/>
                </a:solidFill>
              </a:rPr>
              <a:t>БОГОРОДИЦА</a:t>
            </a:r>
            <a:endParaRPr lang="sr-Cyrl-CS" sz="24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58000" y="6000750"/>
            <a:ext cx="2286000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ПО МАТЕЈУ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500813" y="5500688"/>
            <a:ext cx="2357437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ПО МАРКУ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43625" y="5000625"/>
            <a:ext cx="2286000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ПО ЛУКИ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15000" y="4500563"/>
            <a:ext cx="2286000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ПО ЈОВАНУ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57813" y="4000500"/>
            <a:ext cx="2286000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ЈЕВАНЂЕЉЕ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6000750"/>
            <a:ext cx="2428875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УТЕШИТЕЉ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7188" y="5500688"/>
            <a:ext cx="2500312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ИСХОДИ ОД ОЦА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85813" y="5000625"/>
            <a:ext cx="2428875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БОГ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14438" y="4500563"/>
            <a:ext cx="2357437" cy="500062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ГОВОРИ КРОЗ ПРОРОКЕ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71625" y="4000500"/>
            <a:ext cx="2357438" cy="500063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1600" b="1" dirty="0" smtClean="0">
                <a:solidFill>
                  <a:schemeClr val="tx1"/>
                </a:solidFill>
              </a:rPr>
              <a:t>ДУХ СВЕТИ</a:t>
            </a:r>
            <a:endParaRPr lang="sr-Cyrl-CS" sz="1600" b="1" dirty="0">
              <a:solidFill>
                <a:schemeClr val="tx1"/>
              </a:solidFill>
            </a:endParaRPr>
          </a:p>
        </p:txBody>
      </p:sp>
      <p:sp>
        <p:nvSpPr>
          <p:cNvPr id="30" name="AutoShape 291"/>
          <p:cNvSpPr>
            <a:spLocks noChangeArrowheads="1"/>
          </p:cNvSpPr>
          <p:nvPr/>
        </p:nvSpPr>
        <p:spPr bwMode="auto">
          <a:xfrm>
            <a:off x="0" y="6858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kern="0" dirty="0">
                <a:latin typeface="+mn-lt"/>
                <a:cs typeface="+mn-cs"/>
              </a:rPr>
              <a:t>A 1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1" name="AutoShape 291"/>
          <p:cNvSpPr>
            <a:spLocks noChangeArrowheads="1"/>
          </p:cNvSpPr>
          <p:nvPr/>
        </p:nvSpPr>
        <p:spPr bwMode="auto">
          <a:xfrm>
            <a:off x="381000" y="1219200"/>
            <a:ext cx="2428875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kern="0" dirty="0">
                <a:latin typeface="+mn-lt"/>
                <a:cs typeface="+mn-cs"/>
              </a:rPr>
              <a:t>A 2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3" name="AutoShape 291"/>
          <p:cNvSpPr>
            <a:spLocks noChangeArrowheads="1"/>
          </p:cNvSpPr>
          <p:nvPr/>
        </p:nvSpPr>
        <p:spPr bwMode="auto">
          <a:xfrm>
            <a:off x="685800" y="1676400"/>
            <a:ext cx="2428875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kern="0" dirty="0">
                <a:latin typeface="+mn-lt"/>
                <a:cs typeface="+mn-cs"/>
              </a:rPr>
              <a:t>A 3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4" name="AutoShape 291"/>
          <p:cNvSpPr>
            <a:spLocks noChangeArrowheads="1"/>
          </p:cNvSpPr>
          <p:nvPr/>
        </p:nvSpPr>
        <p:spPr bwMode="auto">
          <a:xfrm>
            <a:off x="1066800" y="2209800"/>
            <a:ext cx="2428875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2400" b="1" kern="0" dirty="0">
                <a:latin typeface="+mn-lt"/>
                <a:cs typeface="+mn-cs"/>
              </a:rPr>
              <a:t>A 4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5" name="AutoShape 291"/>
          <p:cNvSpPr>
            <a:spLocks noChangeArrowheads="1"/>
          </p:cNvSpPr>
          <p:nvPr/>
        </p:nvSpPr>
        <p:spPr bwMode="auto">
          <a:xfrm>
            <a:off x="1600200" y="26670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kern="0" dirty="0" smtClean="0">
                <a:latin typeface="+mn-lt"/>
                <a:cs typeface="+mn-cs"/>
              </a:rPr>
              <a:t> </a:t>
            </a:r>
            <a:r>
              <a:rPr lang="hr-HR" sz="2400" b="1" kern="0" dirty="0">
                <a:latin typeface="+mn-lt"/>
                <a:cs typeface="+mn-cs"/>
              </a:rPr>
              <a:t>A 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6" name="AutoShape 291"/>
          <p:cNvSpPr>
            <a:spLocks noChangeArrowheads="1"/>
          </p:cNvSpPr>
          <p:nvPr/>
        </p:nvSpPr>
        <p:spPr bwMode="auto">
          <a:xfrm>
            <a:off x="5334000" y="27432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Б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7" name="AutoShape 291"/>
          <p:cNvSpPr>
            <a:spLocks noChangeArrowheads="1"/>
          </p:cNvSpPr>
          <p:nvPr/>
        </p:nvSpPr>
        <p:spPr bwMode="auto">
          <a:xfrm>
            <a:off x="5715000" y="2209800"/>
            <a:ext cx="2428875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Б</a:t>
            </a:r>
            <a:r>
              <a:rPr lang="sr-Cyrl-CS" sz="2400" b="1" kern="0" dirty="0" smtClean="0">
                <a:latin typeface="+mn-lt"/>
                <a:cs typeface="+mn-cs"/>
              </a:rPr>
              <a:t>4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8" name="AutoShape 291"/>
          <p:cNvSpPr>
            <a:spLocks noChangeArrowheads="1"/>
          </p:cNvSpPr>
          <p:nvPr/>
        </p:nvSpPr>
        <p:spPr bwMode="auto">
          <a:xfrm>
            <a:off x="6172200" y="16764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Б</a:t>
            </a:r>
            <a:r>
              <a:rPr lang="sr-Cyrl-CS" sz="2400" b="1" kern="0" dirty="0" smtClean="0">
                <a:latin typeface="+mn-lt"/>
                <a:cs typeface="+mn-cs"/>
              </a:rPr>
              <a:t>3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39" name="AutoShape 291"/>
          <p:cNvSpPr>
            <a:spLocks noChangeArrowheads="1"/>
          </p:cNvSpPr>
          <p:nvPr/>
        </p:nvSpPr>
        <p:spPr bwMode="auto">
          <a:xfrm>
            <a:off x="6553200" y="1219200"/>
            <a:ext cx="2357437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Б</a:t>
            </a:r>
            <a:r>
              <a:rPr lang="sr-Cyrl-CS" sz="2400" b="1" kern="0" dirty="0" smtClean="0">
                <a:latin typeface="+mn-lt"/>
                <a:cs typeface="+mn-cs"/>
              </a:rPr>
              <a:t>2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0" name="AutoShape 291"/>
          <p:cNvSpPr>
            <a:spLocks noChangeArrowheads="1"/>
          </p:cNvSpPr>
          <p:nvPr/>
        </p:nvSpPr>
        <p:spPr bwMode="auto">
          <a:xfrm>
            <a:off x="6858000" y="685800"/>
            <a:ext cx="2286000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Б</a:t>
            </a:r>
            <a:r>
              <a:rPr lang="hr-HR" sz="2400" b="1" kern="0" dirty="0" smtClean="0">
                <a:latin typeface="+mn-lt"/>
                <a:cs typeface="+mn-cs"/>
              </a:rPr>
              <a:t> </a:t>
            </a:r>
            <a:r>
              <a:rPr lang="hr-HR" sz="2400" b="1" kern="0" dirty="0">
                <a:latin typeface="+mn-lt"/>
                <a:cs typeface="+mn-cs"/>
              </a:rPr>
              <a:t>1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1" name="AutoShape 291"/>
          <p:cNvSpPr>
            <a:spLocks noChangeArrowheads="1"/>
          </p:cNvSpPr>
          <p:nvPr/>
        </p:nvSpPr>
        <p:spPr bwMode="auto">
          <a:xfrm>
            <a:off x="1905000" y="3276600"/>
            <a:ext cx="5500687" cy="714375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CS" sz="2400" b="1" kern="0" dirty="0">
                <a:latin typeface="+mn-lt"/>
                <a:cs typeface="+mn-cs"/>
              </a:rPr>
              <a:t>?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2" name="AutoShape 291"/>
          <p:cNvSpPr>
            <a:spLocks noChangeArrowheads="1"/>
          </p:cNvSpPr>
          <p:nvPr/>
        </p:nvSpPr>
        <p:spPr bwMode="auto">
          <a:xfrm>
            <a:off x="1066800" y="4495800"/>
            <a:ext cx="2428875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В</a:t>
            </a:r>
            <a:r>
              <a:rPr lang="hr-HR" sz="2400" b="1" kern="0" dirty="0" smtClean="0">
                <a:latin typeface="+mn-lt"/>
                <a:cs typeface="+mn-cs"/>
              </a:rPr>
              <a:t> </a:t>
            </a:r>
            <a:r>
              <a:rPr lang="nl-NL" sz="2400" b="1" kern="0" dirty="0" smtClean="0"/>
              <a:t>4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3" name="AutoShape 291"/>
          <p:cNvSpPr>
            <a:spLocks noChangeArrowheads="1"/>
          </p:cNvSpPr>
          <p:nvPr/>
        </p:nvSpPr>
        <p:spPr bwMode="auto">
          <a:xfrm>
            <a:off x="914400" y="49530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В</a:t>
            </a:r>
            <a:r>
              <a:rPr lang="nl-NL" sz="2400" b="1" kern="0" dirty="0" smtClean="0"/>
              <a:t>3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4" name="AutoShape 291"/>
          <p:cNvSpPr>
            <a:spLocks noChangeArrowheads="1"/>
          </p:cNvSpPr>
          <p:nvPr/>
        </p:nvSpPr>
        <p:spPr bwMode="auto">
          <a:xfrm>
            <a:off x="457200" y="54864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В</a:t>
            </a:r>
            <a:r>
              <a:rPr lang="nl-NL" sz="2400" b="1" kern="0" dirty="0" smtClean="0"/>
              <a:t>2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5" name="AutoShape 291"/>
          <p:cNvSpPr>
            <a:spLocks noChangeArrowheads="1"/>
          </p:cNvSpPr>
          <p:nvPr/>
        </p:nvSpPr>
        <p:spPr bwMode="auto">
          <a:xfrm>
            <a:off x="152400" y="60198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В</a:t>
            </a:r>
            <a:r>
              <a:rPr lang="nl-NL" sz="2400" b="1" kern="0" dirty="0" smtClean="0"/>
              <a:t>1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6" name="AutoShape 291"/>
          <p:cNvSpPr>
            <a:spLocks noChangeArrowheads="1"/>
          </p:cNvSpPr>
          <p:nvPr/>
        </p:nvSpPr>
        <p:spPr bwMode="auto">
          <a:xfrm>
            <a:off x="1600200" y="39624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В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7" name="AutoShape 291"/>
          <p:cNvSpPr>
            <a:spLocks noChangeArrowheads="1"/>
          </p:cNvSpPr>
          <p:nvPr/>
        </p:nvSpPr>
        <p:spPr bwMode="auto">
          <a:xfrm>
            <a:off x="5715000" y="4495800"/>
            <a:ext cx="2286000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Г</a:t>
            </a:r>
            <a:r>
              <a:rPr lang="nl-NL" sz="2400" b="1" kern="0" dirty="0" smtClean="0"/>
              <a:t>4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8" name="AutoShape 291"/>
          <p:cNvSpPr>
            <a:spLocks noChangeArrowheads="1"/>
          </p:cNvSpPr>
          <p:nvPr/>
        </p:nvSpPr>
        <p:spPr bwMode="auto">
          <a:xfrm>
            <a:off x="6172200" y="4953000"/>
            <a:ext cx="2286000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Г</a:t>
            </a:r>
            <a:r>
              <a:rPr lang="nl-NL" sz="2400" b="1" kern="0" dirty="0" smtClean="0"/>
              <a:t>3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49" name="AutoShape 291"/>
          <p:cNvSpPr>
            <a:spLocks noChangeArrowheads="1"/>
          </p:cNvSpPr>
          <p:nvPr/>
        </p:nvSpPr>
        <p:spPr bwMode="auto">
          <a:xfrm>
            <a:off x="6553200" y="5486400"/>
            <a:ext cx="2286000" cy="515937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Г</a:t>
            </a:r>
            <a:r>
              <a:rPr lang="nl-NL" sz="2400" b="1" kern="0" dirty="0" smtClean="0"/>
              <a:t>2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50" name="AutoShape 291"/>
          <p:cNvSpPr>
            <a:spLocks noChangeArrowheads="1"/>
          </p:cNvSpPr>
          <p:nvPr/>
        </p:nvSpPr>
        <p:spPr bwMode="auto">
          <a:xfrm>
            <a:off x="6858000" y="60198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/>
              <a:t>Г</a:t>
            </a:r>
            <a:r>
              <a:rPr lang="nl-NL" sz="2400" b="1" kern="0" dirty="0" smtClean="0">
                <a:latin typeface="+mn-lt"/>
                <a:cs typeface="+mn-cs"/>
              </a:rPr>
              <a:t>1</a:t>
            </a:r>
            <a:endParaRPr lang="hr-HR" sz="2400" b="1" kern="0" dirty="0">
              <a:latin typeface="+mn-lt"/>
              <a:cs typeface="+mn-cs"/>
            </a:endParaRPr>
          </a:p>
        </p:txBody>
      </p:sp>
      <p:sp>
        <p:nvSpPr>
          <p:cNvPr id="51" name="AutoShape 291"/>
          <p:cNvSpPr>
            <a:spLocks noChangeArrowheads="1"/>
          </p:cNvSpPr>
          <p:nvPr/>
        </p:nvSpPr>
        <p:spPr bwMode="auto">
          <a:xfrm>
            <a:off x="5334000" y="3962400"/>
            <a:ext cx="2286000" cy="515938"/>
          </a:xfrm>
          <a:prstGeom prst="roundRect">
            <a:avLst>
              <a:gd name="adj" fmla="val 16667"/>
            </a:avLst>
          </a:prstGeom>
          <a:blipFill>
            <a:blip r:embed="rId1"/>
            <a:stretch>
              <a:fillRect/>
            </a:stretch>
          </a:blip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r-Cyrl-RS" sz="2400" b="1" kern="0" dirty="0" smtClean="0">
                <a:latin typeface="+mn-lt"/>
                <a:cs typeface="+mn-cs"/>
              </a:rPr>
              <a:t>Г</a:t>
            </a:r>
            <a:endParaRPr lang="hr-HR" sz="2400" b="1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9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СЕ ЗОВЕ АНЂЕО КОЈИ ЈЕ БЛАГОВЕСТИО БОГОРОДИЦИ РОЂЕЊЕ ГОСПОДА ИСУСА ХРИСТА</a:t>
            </a:r>
            <a:endParaRPr lang="nl-NL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САЛАТИЛ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УРИЛ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МИХАИЛ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ГАВРИЛО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nl-NL" dirty="0"/>
          </a:p>
        </p:txBody>
      </p:sp>
      <p:sp>
        <p:nvSpPr>
          <p:cNvPr id="14" name="Action Button: Sound 13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3657600" y="4419600"/>
            <a:ext cx="76200" cy="762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ction Button: Movie 14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3810000" y="36576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ction Button: Movie 15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971800" y="29718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ction Button: Movie 16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3657600" y="22098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СЕ ЗОВЕ МУЖ ЗА КОГА ЈЕ БОГОРОДИЦА БИЛА ЗАРУЧЕНА</a:t>
            </a:r>
            <a:endParaRPr lang="nl-N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ЈОСИФ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ЈАКОВ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ЈОВАН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МАРКО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nl-NL" dirty="0"/>
          </a:p>
        </p:txBody>
      </p:sp>
      <p:sp>
        <p:nvSpPr>
          <p:cNvPr id="14" name="Action Button: Sound 13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2971800" y="2286000"/>
            <a:ext cx="76200" cy="762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ction Button: Movie 14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971800" y="36576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ction Button: Movie 15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895600" y="28956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ction Button: Movie 16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3048000" y="43434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БЛАГОВЕСТИ СУ СЕ ДЕСИЛЕ НА КОЛИКО МЕСЕЦИ ОД ЗАЧЕЋА ЈОВАНА КРСТИТЕЉА</a:t>
            </a:r>
            <a:endParaRPr lang="nl-N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ДЕСЕТ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ДЕВЕТ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ШЕСТ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sr-Cyrl-R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endParaRPr lang="sr-Cyrl-R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4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sr-Cyrl-R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nl-NL" dirty="0"/>
          </a:p>
        </p:txBody>
      </p:sp>
      <p:sp>
        <p:nvSpPr>
          <p:cNvPr id="14" name="Action Button: Sound 13">
            <a:hlinkClick r:id="" action="ppaction://noaction" highlightClick="1">
              <a:snd r:embed="rId2" name="applause.wav"/>
            </a:hlinkClick>
          </p:cNvPr>
          <p:cNvSpPr/>
          <p:nvPr/>
        </p:nvSpPr>
        <p:spPr>
          <a:xfrm>
            <a:off x="2590800" y="3733800"/>
            <a:ext cx="76200" cy="7620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Action Button: Movie 14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133600" y="43434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Action Button: Movie 15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895600" y="28956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Action Button: Movie 16">
            <a:hlinkClick r:id="" action="ppaction://noaction" highlightClick="1">
              <a:snd r:embed="rId3" name="explode.wav"/>
            </a:hlinkClick>
          </p:cNvPr>
          <p:cNvSpPr/>
          <p:nvPr/>
        </p:nvSpPr>
        <p:spPr>
          <a:xfrm>
            <a:off x="2895600" y="2209800"/>
            <a:ext cx="76200" cy="7620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dirty="0" smtClean="0"/>
              <a:t>А Марија уставши оних дана отиде хитно у горски крај, у град Јудин.И уђе у дом Захаријин, и поздрави Јелисавету.А кад Јелисавета чу поздрав Маријин, заигра </a:t>
            </a:r>
            <a:r>
              <a:rPr lang="ru-RU" dirty="0" smtClean="0"/>
              <a:t>дете </a:t>
            </a:r>
            <a:r>
              <a:rPr lang="ru-RU" dirty="0" smtClean="0"/>
              <a:t>у утроби њезиној, и Јелисавета се испуни Духа Светога</a:t>
            </a:r>
            <a:endParaRPr lang="nl-NL" dirty="0"/>
          </a:p>
        </p:txBody>
      </p:sp>
      <p:sp>
        <p:nvSpPr>
          <p:cNvPr id="5" name="Cloud 4"/>
          <p:cNvSpPr/>
          <p:nvPr/>
        </p:nvSpPr>
        <p:spPr>
          <a:xfrm>
            <a:off x="4191000" y="3657600"/>
            <a:ext cx="5105400" cy="32004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Благословена си ти међу женама, и благословен је плод утробе твоје!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откуд мени ово да дође мати Господа мојега мени?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Јер гле, када глас поздрава твојега дође у уши моје, заигра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 радости у утроби мојој.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благо оној која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верова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да ће се извршити што јој је казао Господ.</a:t>
            </a: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-304800" y="685800"/>
            <a:ext cx="3505200" cy="3276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Велича душа моја Господа;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обрадова се дух мој Богу, Спасу мојему,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Што погледа на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смерност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слушкиње своје; јер гле, од сада ће ме звати блаженом сви нараштаји;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4572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4572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4572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004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57600" y="4572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9144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44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71600" y="9144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28800" y="914400"/>
            <a:ext cx="457200" cy="457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432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04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576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1148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72000" y="914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57800" y="381000"/>
            <a:ext cx="35814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ОТАЦ ЈОВАНА КРСТИТЕЉА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257800" y="914400"/>
            <a:ext cx="35814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МАЈКА ЈОВАНА КРСТИТЕЉА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002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574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146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718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002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4290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4290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718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146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057400" y="16764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334000" y="1676400"/>
            <a:ext cx="3352800" cy="2743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СЛОВИМА СА ЖУТИМ ПОЉИМА КРИЈЕ СЕ ИМЕ</a:t>
            </a:r>
            <a:endParaRPr lang="sr-Cyrl-R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СТАРОЗАВЕТНОГ ПРОРОКА ЗА КОГА СЕ ВЕРУЈЕ ДА НИЈЕ УМРО. 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AutoShape 149"/>
          <p:cNvSpPr>
            <a:spLocks noChangeArrowheads="1"/>
          </p:cNvSpPr>
          <p:nvPr/>
        </p:nvSpPr>
        <p:spPr bwMode="auto">
          <a:xfrm>
            <a:off x="4572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46" name="AutoShape 149"/>
          <p:cNvSpPr>
            <a:spLocks noChangeArrowheads="1"/>
          </p:cNvSpPr>
          <p:nvPr/>
        </p:nvSpPr>
        <p:spPr bwMode="auto">
          <a:xfrm>
            <a:off x="4572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47" name="AutoShape 149"/>
          <p:cNvSpPr>
            <a:spLocks noChangeArrowheads="1"/>
          </p:cNvSpPr>
          <p:nvPr/>
        </p:nvSpPr>
        <p:spPr bwMode="auto">
          <a:xfrm>
            <a:off x="9144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48" name="AutoShape 149"/>
          <p:cNvSpPr>
            <a:spLocks noChangeArrowheads="1"/>
          </p:cNvSpPr>
          <p:nvPr/>
        </p:nvSpPr>
        <p:spPr bwMode="auto">
          <a:xfrm>
            <a:off x="45720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49" name="AutoShape 149"/>
          <p:cNvSpPr>
            <a:spLocks noChangeArrowheads="1"/>
          </p:cNvSpPr>
          <p:nvPr/>
        </p:nvSpPr>
        <p:spPr bwMode="auto">
          <a:xfrm>
            <a:off x="36576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0" name="AutoShape 149"/>
          <p:cNvSpPr>
            <a:spLocks noChangeArrowheads="1"/>
          </p:cNvSpPr>
          <p:nvPr/>
        </p:nvSpPr>
        <p:spPr bwMode="auto">
          <a:xfrm>
            <a:off x="27432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1" name="AutoShape 149"/>
          <p:cNvSpPr>
            <a:spLocks noChangeArrowheads="1"/>
          </p:cNvSpPr>
          <p:nvPr/>
        </p:nvSpPr>
        <p:spPr bwMode="auto">
          <a:xfrm>
            <a:off x="18288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2" name="AutoShape 149"/>
          <p:cNvSpPr>
            <a:spLocks noChangeArrowheads="1"/>
          </p:cNvSpPr>
          <p:nvPr/>
        </p:nvSpPr>
        <p:spPr bwMode="auto">
          <a:xfrm>
            <a:off x="22860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3" name="AutoShape 149"/>
          <p:cNvSpPr>
            <a:spLocks noChangeArrowheads="1"/>
          </p:cNvSpPr>
          <p:nvPr/>
        </p:nvSpPr>
        <p:spPr bwMode="auto">
          <a:xfrm>
            <a:off x="18288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4" name="AutoShape 149"/>
          <p:cNvSpPr>
            <a:spLocks noChangeArrowheads="1"/>
          </p:cNvSpPr>
          <p:nvPr/>
        </p:nvSpPr>
        <p:spPr bwMode="auto">
          <a:xfrm>
            <a:off x="13716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5" name="AutoShape 149"/>
          <p:cNvSpPr>
            <a:spLocks noChangeArrowheads="1"/>
          </p:cNvSpPr>
          <p:nvPr/>
        </p:nvSpPr>
        <p:spPr bwMode="auto">
          <a:xfrm>
            <a:off x="9144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6" name="AutoShape 149"/>
          <p:cNvSpPr>
            <a:spLocks noChangeArrowheads="1"/>
          </p:cNvSpPr>
          <p:nvPr/>
        </p:nvSpPr>
        <p:spPr bwMode="auto">
          <a:xfrm>
            <a:off x="13716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7" name="AutoShape 149"/>
          <p:cNvSpPr>
            <a:spLocks noChangeArrowheads="1"/>
          </p:cNvSpPr>
          <p:nvPr/>
        </p:nvSpPr>
        <p:spPr bwMode="auto">
          <a:xfrm>
            <a:off x="27432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8" name="AutoShape 149"/>
          <p:cNvSpPr>
            <a:spLocks noChangeArrowheads="1"/>
          </p:cNvSpPr>
          <p:nvPr/>
        </p:nvSpPr>
        <p:spPr bwMode="auto">
          <a:xfrm>
            <a:off x="3200400" y="4572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59" name="AutoShape 149"/>
          <p:cNvSpPr>
            <a:spLocks noChangeArrowheads="1"/>
          </p:cNvSpPr>
          <p:nvPr/>
        </p:nvSpPr>
        <p:spPr bwMode="auto">
          <a:xfrm>
            <a:off x="22860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60" name="AutoShape 149"/>
          <p:cNvSpPr>
            <a:spLocks noChangeArrowheads="1"/>
          </p:cNvSpPr>
          <p:nvPr/>
        </p:nvSpPr>
        <p:spPr bwMode="auto">
          <a:xfrm>
            <a:off x="32004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61" name="AutoShape 149"/>
          <p:cNvSpPr>
            <a:spLocks noChangeArrowheads="1"/>
          </p:cNvSpPr>
          <p:nvPr/>
        </p:nvSpPr>
        <p:spPr bwMode="auto">
          <a:xfrm>
            <a:off x="36576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62" name="AutoShape 149"/>
          <p:cNvSpPr>
            <a:spLocks noChangeArrowheads="1"/>
          </p:cNvSpPr>
          <p:nvPr/>
        </p:nvSpPr>
        <p:spPr bwMode="auto">
          <a:xfrm>
            <a:off x="4114800" y="914400"/>
            <a:ext cx="457200" cy="436200"/>
          </a:xfrm>
          <a:prstGeom prst="roundRect">
            <a:avLst>
              <a:gd name="adj" fmla="val 0"/>
            </a:avLst>
          </a:prstGeom>
          <a:solidFill>
            <a:srgbClr val="C00000"/>
          </a:solidFill>
          <a:ln w="9525">
            <a:solidFill>
              <a:srgbClr val="000000"/>
            </a:solidFill>
            <a:rou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hr-HR" sz="9600" b="1" kern="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209800" y="2514600"/>
            <a:ext cx="2362200" cy="1371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ЦРВЕНЕ КОЦКИЦЕ СЕ ОТВАРАЈУ КЛИКОМ НА КОЦКИЦУ</a:t>
            </a:r>
            <a:endParaRPr lang="nl-NL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0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4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6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6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0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6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0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3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0" fill="hold">
                      <p:stCondLst>
                        <p:cond delay="0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8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6" fill="hold">
                      <p:stCondLst>
                        <p:cond delay="0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8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29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2" fill="hold">
                      <p:stCondLst>
                        <p:cond delay="0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9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09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0" fill="hold">
                      <p:stCondLst>
                        <p:cond delay="0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315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6" fill="hold">
                      <p:stCondLst>
                        <p:cond delay="0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2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2" fill="hold">
                      <p:stCondLst>
                        <p:cond delay="0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2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8" fill="hold">
                      <p:stCondLst>
                        <p:cond delay="0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33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4" fill="hold">
                      <p:stCondLst>
                        <p:cond delay="0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39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0" fill="hold">
                      <p:stCondLst>
                        <p:cond delay="0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57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8" fill="hold">
                      <p:stCondLst>
                        <p:cond delay="0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363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4" fill="hold">
                      <p:stCondLst>
                        <p:cond delay="0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7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6" fill="hold">
                      <p:stCondLst>
                        <p:cond delay="0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8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2" fill="hold">
                      <p:stCondLst>
                        <p:cond delay="0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2" grpId="1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8" grpId="1" animBg="1"/>
      <p:bldP spid="29" grpId="0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у дане оне изиђе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заповест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ћесара Августа да се попише сва васељена.Ово је био први попис за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Киринијеве управе Сиријом.И иђаху сви да се попишу, свако у свој град.А тада пође и Јосиф из Галилеје из града Назарета у Јудеју у град Давидов који се зове Витлејем, јер он бијаше из дома и племена Давидова,Да се запише с Маријом, зарученом за њега женом, која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беше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трудна.И кад ондје бијаху, испунише се дани да она роди.И роди сина својега Првенца, и пови га, и положи га у јасле; јер им не бијаше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гостионици.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r-Cyrl-RS" dirty="0" smtClean="0"/>
            </a:br>
            <a:br>
              <a:rPr lang="sr-Cyrl-RS" dirty="0" smtClean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nl-NL" dirty="0"/>
          </a:p>
        </p:txBody>
      </p:sp>
      <p:sp>
        <p:nvSpPr>
          <p:cNvPr id="4" name="Rectangle 3"/>
          <p:cNvSpPr/>
          <p:nvPr/>
        </p:nvSpPr>
        <p:spPr>
          <a:xfrm>
            <a:off x="0" y="5996226"/>
            <a:ext cx="9144000" cy="86177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бијаху пастири у ономе крају боравећи у пољу и чувајући стражу ноћу код стада својега.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гле, анђео Господњи стаде међу њих, и слава Господња обасја их; и испунише се страхом великим.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2438400" y="0"/>
            <a:ext cx="4267200" cy="3276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Не бојте се; јер вам, ево, јављам радост велику која ће бити свему народу.</a:t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Јер </a:t>
            </a:r>
            <a:r>
              <a:rPr lang="ru-RU" sz="1600" b="1" dirty="0" smtClean="0">
                <a:solidFill>
                  <a:schemeClr val="tx1"/>
                </a:solidFill>
              </a:rPr>
              <a:t>вам се данас роди Спас, који је Христос Господ, у граду Давидову.</a:t>
            </a:r>
            <a:br>
              <a:rPr lang="ru-RU" sz="1600" b="1" dirty="0" smtClean="0">
                <a:solidFill>
                  <a:schemeClr val="tx1"/>
                </a:solidFill>
              </a:rPr>
            </a:br>
            <a:r>
              <a:rPr lang="ru-RU" sz="1600" b="1" dirty="0" smtClean="0">
                <a:solidFill>
                  <a:schemeClr val="tx1"/>
                </a:solidFill>
              </a:rPr>
              <a:t>И </a:t>
            </a:r>
            <a:r>
              <a:rPr lang="ru-RU" sz="1600" b="1" dirty="0" smtClean="0">
                <a:solidFill>
                  <a:schemeClr val="tx1"/>
                </a:solidFill>
              </a:rPr>
              <a:t>ово вам је знак: наћи ћете </a:t>
            </a:r>
            <a:r>
              <a:rPr lang="ru-RU" sz="1600" b="1" dirty="0" smtClean="0">
                <a:solidFill>
                  <a:schemeClr val="tx1"/>
                </a:solidFill>
              </a:rPr>
              <a:t>дете </a:t>
            </a:r>
            <a:r>
              <a:rPr lang="ru-RU" sz="1600" b="1" dirty="0" smtClean="0">
                <a:solidFill>
                  <a:schemeClr val="tx1"/>
                </a:solidFill>
              </a:rPr>
              <a:t>повијено </a:t>
            </a:r>
            <a:r>
              <a:rPr lang="ru-RU" sz="1600" b="1" dirty="0" smtClean="0">
                <a:solidFill>
                  <a:schemeClr val="tx1"/>
                </a:solidFill>
              </a:rPr>
              <a:t>где </a:t>
            </a:r>
            <a:r>
              <a:rPr lang="ru-RU" sz="1600" b="1" dirty="0" smtClean="0">
                <a:solidFill>
                  <a:schemeClr val="tx1"/>
                </a:solidFill>
              </a:rPr>
              <a:t>лежи у јаслама.</a:t>
            </a: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0" y="-152400"/>
            <a:ext cx="5181600" cy="11430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Слава на висини Богу, и на земљи мир, међу људима добра воља.</a:t>
            </a:r>
            <a:endParaRPr lang="nl-NL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027003"/>
            <a:ext cx="9144000" cy="83099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кад анђели отидоше од њих на небо, људи пастири рекоше један другоме: Хајдемо, дакле, до Витлејема, да видимо то што се догодило, што нам објави Господ.</a:t>
            </a:r>
            <a:b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похитавши, дођоше и нађоше Марију и Јосифа 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 где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лежи у јаслама.</a:t>
            </a:r>
            <a:endParaRPr lang="nl-NL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5352</Words>
  <Application>WPS Presentation</Application>
  <PresentationFormat>On-screen Show (4:3)</PresentationFormat>
  <Paragraphs>292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  </vt:lpstr>
      <vt:lpstr>PowerPoint 演示文稿</vt:lpstr>
      <vt:lpstr> КАКО СЕ ЗОВЕ АНЂЕО КОЈИ ЈЕ БЛАГОВЕСТИО БОГОРОДИЦИ РОЂЕЊЕ ГОСПОДА ИСУСА ХРИСТА</vt:lpstr>
      <vt:lpstr>КАКО СЕ ЗОВЕ МУЖ ЗА КОГА ЈЕ БОГОРОДИЦА БИЛА ЗАРУЧЕНА</vt:lpstr>
      <vt:lpstr>БЛАГОВЕСТИ СУ СЕ ДЕСИЛЕ НА КОЛИКО МЕСЕЦИ ОД ЗАЧЕЋА ЈОВАНА КРСТИТЕЉА</vt:lpstr>
      <vt:lpstr>  </vt:lpstr>
      <vt:lpstr>  </vt:lpstr>
      <vt:lpstr>  </vt:lpstr>
      <vt:lpstr>  </vt:lpstr>
      <vt:lpstr>  </vt:lpstr>
      <vt:lpstr>  </vt:lpstr>
      <vt:lpstr>ПОВЕЖИ ДАРОВЕ СА ЊИХОВИМ ЗНАЧЕЊЕМ И СЛУЖБОМ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HJ de Graaf</dc:creator>
  <cp:lastModifiedBy>Vuk Karadžić</cp:lastModifiedBy>
  <cp:revision>25</cp:revision>
  <dcterms:created xsi:type="dcterms:W3CDTF">2006-08-16T00:00:00Z</dcterms:created>
  <dcterms:modified xsi:type="dcterms:W3CDTF">2025-12-29T09:03:28Z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C218BBF8D41C41249FDC6FC96E9DABBE_13</vt:lpwstr>
  </property>
  <property fmtid="{D5CDD505-2E9C-101B-9397-08002B2CF9AE}" pid="3" name="KSOProductBuildVer">
    <vt:lpwstr>1033-12.2.0.23196</vt:lpwstr>
  </property>
</Properties>
</file>